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handoutMasterIdLst>
    <p:handoutMasterId r:id="rId14"/>
  </p:handoutMasterIdLst>
  <p:sldIdLst>
    <p:sldId id="276" r:id="rId5"/>
    <p:sldId id="363" r:id="rId6"/>
    <p:sldId id="383" r:id="rId7"/>
    <p:sldId id="384" r:id="rId8"/>
    <p:sldId id="391" r:id="rId9"/>
    <p:sldId id="392" r:id="rId10"/>
    <p:sldId id="389" r:id="rId11"/>
    <p:sldId id="390"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BEBEB"/>
    <a:srgbClr val="F9F8F6"/>
    <a:srgbClr val="F4F5F4"/>
    <a:srgbClr val="F7F6F3"/>
    <a:srgbClr val="E1EBFE"/>
    <a:srgbClr val="F5F7FB"/>
    <a:srgbClr val="FFFDF7"/>
    <a:srgbClr val="FFFEF8"/>
    <a:srgbClr val="F8F6F5"/>
    <a:srgbClr val="1516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96247" autoAdjust="0"/>
  </p:normalViewPr>
  <p:slideViewPr>
    <p:cSldViewPr snapToGrid="0" showGuides="1">
      <p:cViewPr>
        <p:scale>
          <a:sx n="100" d="100"/>
          <a:sy n="100" d="100"/>
        </p:scale>
        <p:origin x="1050" y="528"/>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ab Das" userId="ebdad78e63cdf28d" providerId="LiveId" clId="{1DF4A7C2-82D8-4104-8508-215222E47EAD}"/>
    <pc:docChg chg="modSld">
      <pc:chgData name="Arnab Das" userId="ebdad78e63cdf28d" providerId="LiveId" clId="{1DF4A7C2-82D8-4104-8508-215222E47EAD}" dt="2025-03-06T21:44:58.191" v="1" actId="20577"/>
      <pc:docMkLst>
        <pc:docMk/>
      </pc:docMkLst>
      <pc:sldChg chg="modSp mod">
        <pc:chgData name="Arnab Das" userId="ebdad78e63cdf28d" providerId="LiveId" clId="{1DF4A7C2-82D8-4104-8508-215222E47EAD}" dt="2025-03-06T21:44:58.191" v="1" actId="20577"/>
        <pc:sldMkLst>
          <pc:docMk/>
          <pc:sldMk cId="3230294661" sldId="303"/>
        </pc:sldMkLst>
        <pc:spChg chg="mod">
          <ac:chgData name="Arnab Das" userId="ebdad78e63cdf28d" providerId="LiveId" clId="{1DF4A7C2-82D8-4104-8508-215222E47EAD}" dt="2025-03-06T21:44:58.191" v="1" actId="20577"/>
          <ac:spMkLst>
            <pc:docMk/>
            <pc:sldMk cId="3230294661" sldId="303"/>
            <ac:spMk id="15" creationId="{0710CB70-911B-13D8-EFCD-B894B012130B}"/>
          </ac:spMkLst>
        </pc:spChg>
      </pc:sldChg>
    </pc:docChg>
  </pc:docChgLst>
  <pc:docChgLst>
    <pc:chgData name="Arnab Das" userId="ebdad78e63cdf28d" providerId="LiveId" clId="{92DF6A86-1F79-4A56-ADEC-03D1CCD46EFA}"/>
    <pc:docChg chg="delSld">
      <pc:chgData name="Arnab Das" userId="ebdad78e63cdf28d" providerId="LiveId" clId="{92DF6A86-1F79-4A56-ADEC-03D1CCD46EFA}" dt="2024-08-17T20:03:47.731" v="4" actId="2696"/>
      <pc:docMkLst>
        <pc:docMk/>
      </pc:docMkLst>
      <pc:sldChg chg="del">
        <pc:chgData name="Arnab Das" userId="ebdad78e63cdf28d" providerId="LiveId" clId="{92DF6A86-1F79-4A56-ADEC-03D1CCD46EFA}" dt="2024-08-17T20:03:47.731" v="4" actId="2696"/>
        <pc:sldMkLst>
          <pc:docMk/>
          <pc:sldMk cId="2775535166" sldId="275"/>
        </pc:sldMkLst>
      </pc:sldChg>
      <pc:sldChg chg="del">
        <pc:chgData name="Arnab Das" userId="ebdad78e63cdf28d" providerId="LiveId" clId="{92DF6A86-1F79-4A56-ADEC-03D1CCD46EFA}" dt="2024-08-17T20:03:47.731" v="4" actId="2696"/>
        <pc:sldMkLst>
          <pc:docMk/>
          <pc:sldMk cId="2478079616" sldId="277"/>
        </pc:sldMkLst>
      </pc:sldChg>
      <pc:sldChg chg="del">
        <pc:chgData name="Arnab Das" userId="ebdad78e63cdf28d" providerId="LiveId" clId="{92DF6A86-1F79-4A56-ADEC-03D1CCD46EFA}" dt="2024-08-17T20:03:47.731" v="4" actId="2696"/>
        <pc:sldMkLst>
          <pc:docMk/>
          <pc:sldMk cId="1640288181" sldId="278"/>
        </pc:sldMkLst>
      </pc:sldChg>
      <pc:sldChg chg="del">
        <pc:chgData name="Arnab Das" userId="ebdad78e63cdf28d" providerId="LiveId" clId="{92DF6A86-1F79-4A56-ADEC-03D1CCD46EFA}" dt="2024-08-17T20:03:47.731" v="4" actId="2696"/>
        <pc:sldMkLst>
          <pc:docMk/>
          <pc:sldMk cId="1246021298" sldId="279"/>
        </pc:sldMkLst>
      </pc:sldChg>
      <pc:sldChg chg="del">
        <pc:chgData name="Arnab Das" userId="ebdad78e63cdf28d" providerId="LiveId" clId="{92DF6A86-1F79-4A56-ADEC-03D1CCD46EFA}" dt="2024-08-17T20:03:47.731" v="4" actId="2696"/>
        <pc:sldMkLst>
          <pc:docMk/>
          <pc:sldMk cId="2107888131" sldId="281"/>
        </pc:sldMkLst>
      </pc:sldChg>
      <pc:sldChg chg="del">
        <pc:chgData name="Arnab Das" userId="ebdad78e63cdf28d" providerId="LiveId" clId="{92DF6A86-1F79-4A56-ADEC-03D1CCD46EFA}" dt="2024-08-17T20:03:47.731" v="4" actId="2696"/>
        <pc:sldMkLst>
          <pc:docMk/>
          <pc:sldMk cId="3157109385" sldId="282"/>
        </pc:sldMkLst>
      </pc:sldChg>
      <pc:sldChg chg="del">
        <pc:chgData name="Arnab Das" userId="ebdad78e63cdf28d" providerId="LiveId" clId="{92DF6A86-1F79-4A56-ADEC-03D1CCD46EFA}" dt="2024-08-17T20:03:47.731" v="4" actId="2696"/>
        <pc:sldMkLst>
          <pc:docMk/>
          <pc:sldMk cId="2517140333" sldId="283"/>
        </pc:sldMkLst>
      </pc:sldChg>
      <pc:sldChg chg="del">
        <pc:chgData name="Arnab Das" userId="ebdad78e63cdf28d" providerId="LiveId" clId="{92DF6A86-1F79-4A56-ADEC-03D1CCD46EFA}" dt="2024-08-17T20:03:38.838" v="3" actId="2696"/>
        <pc:sldMkLst>
          <pc:docMk/>
          <pc:sldMk cId="3760906987" sldId="285"/>
        </pc:sldMkLst>
      </pc:sldChg>
      <pc:sldChg chg="del">
        <pc:chgData name="Arnab Das" userId="ebdad78e63cdf28d" providerId="LiveId" clId="{92DF6A86-1F79-4A56-ADEC-03D1CCD46EFA}" dt="2024-08-17T20:03:32.425" v="0" actId="2696"/>
        <pc:sldMkLst>
          <pc:docMk/>
          <pc:sldMk cId="4157533387" sldId="288"/>
        </pc:sldMkLst>
      </pc:sldChg>
      <pc:sldChg chg="del">
        <pc:chgData name="Arnab Das" userId="ebdad78e63cdf28d" providerId="LiveId" clId="{92DF6A86-1F79-4A56-ADEC-03D1CCD46EFA}" dt="2024-08-17T20:03:36.909" v="2" actId="2696"/>
        <pc:sldMkLst>
          <pc:docMk/>
          <pc:sldMk cId="4182148033" sldId="293"/>
        </pc:sldMkLst>
      </pc:sldChg>
      <pc:sldChg chg="del">
        <pc:chgData name="Arnab Das" userId="ebdad78e63cdf28d" providerId="LiveId" clId="{92DF6A86-1F79-4A56-ADEC-03D1CCD46EFA}" dt="2024-08-17T20:03:47.731" v="4" actId="2696"/>
        <pc:sldMkLst>
          <pc:docMk/>
          <pc:sldMk cId="32955924" sldId="294"/>
        </pc:sldMkLst>
      </pc:sldChg>
      <pc:sldChg chg="del">
        <pc:chgData name="Arnab Das" userId="ebdad78e63cdf28d" providerId="LiveId" clId="{92DF6A86-1F79-4A56-ADEC-03D1CCD46EFA}" dt="2024-08-17T20:03:34.604" v="1" actId="2696"/>
        <pc:sldMkLst>
          <pc:docMk/>
          <pc:sldMk cId="2519727083"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7/16/2025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2025/7/16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a:t>
            </a:fld>
            <a:endParaRPr lang="en-US" altLang="zh-CN"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36732" y="1252332"/>
            <a:ext cx="5478741" cy="5330713"/>
          </a:xfrm>
        </p:spPr>
        <p:txBody>
          <a:bodyPr/>
          <a:lstStyle/>
          <a:p>
            <a:r>
              <a:rPr lang="en-US" sz="1400" dirty="0">
                <a:latin typeface="Spectral"/>
              </a:rPr>
              <a:t>Have you ever wondered how </a:t>
            </a:r>
            <a:r>
              <a:rPr lang="en-US" sz="1400" b="1" dirty="0">
                <a:latin typeface="Spectral"/>
              </a:rPr>
              <a:t>Netflix</a:t>
            </a:r>
            <a:r>
              <a:rPr lang="en-US" sz="1400" dirty="0">
                <a:latin typeface="Spectral"/>
              </a:rPr>
              <a:t> knows which shows you've already watched? Or how </a:t>
            </a:r>
            <a:r>
              <a:rPr lang="en-US" sz="1400" b="1" dirty="0">
                <a:latin typeface="Spectral"/>
              </a:rPr>
              <a:t>Amazon</a:t>
            </a:r>
            <a:r>
              <a:rPr lang="en-US" sz="1400" dirty="0">
                <a:latin typeface="Spectral"/>
              </a:rPr>
              <a:t> avoids showing you products you've already purchased?</a:t>
            </a:r>
          </a:p>
          <a:p>
            <a:endParaRPr lang="en-US" sz="1400" dirty="0">
              <a:latin typeface="Spectral"/>
            </a:endParaRPr>
          </a:p>
          <a:p>
            <a:r>
              <a:rPr lang="en-US" sz="1400" dirty="0">
                <a:latin typeface="Spectral"/>
              </a:rPr>
              <a:t>Using a traditional data structure like a </a:t>
            </a:r>
            <a:r>
              <a:rPr lang="en-US" sz="1400" b="1" dirty="0">
                <a:latin typeface="Spectral"/>
              </a:rPr>
              <a:t>hash table</a:t>
            </a:r>
            <a:r>
              <a:rPr lang="en-US" sz="1400" dirty="0">
                <a:latin typeface="Spectral"/>
              </a:rPr>
              <a:t> for these checks could consume significant amount of </a:t>
            </a:r>
            <a:r>
              <a:rPr lang="en-US" sz="1400" b="1" dirty="0">
                <a:latin typeface="Spectral"/>
              </a:rPr>
              <a:t>memory</a:t>
            </a:r>
            <a:r>
              <a:rPr lang="en-US" sz="1400" dirty="0">
                <a:latin typeface="Spectral"/>
              </a:rPr>
              <a:t>, especially with millions of users and items.</a:t>
            </a:r>
          </a:p>
          <a:p>
            <a:endParaRPr lang="en-US" sz="1400" dirty="0">
              <a:latin typeface="Spectral"/>
            </a:endParaRPr>
          </a:p>
          <a:p>
            <a:r>
              <a:rPr lang="en-US" sz="1400" dirty="0">
                <a:latin typeface="Spectral"/>
              </a:rPr>
              <a:t>Instead, many systems rely on a more efficient data structure a </a:t>
            </a:r>
            <a:r>
              <a:rPr lang="en-US" sz="1400" b="1" dirty="0">
                <a:latin typeface="Spectral"/>
              </a:rPr>
              <a:t>Bloom Filter</a:t>
            </a:r>
            <a:r>
              <a:rPr lang="en-US" sz="1400" dirty="0">
                <a:latin typeface="Spectral"/>
              </a:rPr>
              <a:t>.</a:t>
            </a: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36733" y="183517"/>
            <a:ext cx="6511047" cy="913126"/>
          </a:xfrm>
        </p:spPr>
        <p:txBody>
          <a:bodyPr/>
          <a:lstStyle/>
          <a:p>
            <a:r>
              <a:rPr lang="en-IN"/>
              <a:t>What are Bloom Filters ?</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CA00B192-AD43-7898-23C7-2FCBA9A7803D}"/>
              </a:ext>
            </a:extLst>
          </p:cNvPr>
          <p:cNvCxnSpPr>
            <a:cxnSpLocks/>
          </p:cNvCxnSpPr>
          <p:nvPr/>
        </p:nvCxnSpPr>
        <p:spPr>
          <a:xfrm>
            <a:off x="6096000" y="1345721"/>
            <a:ext cx="0" cy="505476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ABD1218C-AF11-B293-AE80-6EFBB5740648}"/>
              </a:ext>
            </a:extLst>
          </p:cNvPr>
          <p:cNvPicPr>
            <a:picLocks noChangeAspect="1"/>
          </p:cNvPicPr>
          <p:nvPr/>
        </p:nvPicPr>
        <p:blipFill>
          <a:blip r:embed="rId2"/>
          <a:srcRect l="1352" t="21365" b="22138"/>
          <a:stretch>
            <a:fillRect/>
          </a:stretch>
        </p:blipFill>
        <p:spPr>
          <a:xfrm>
            <a:off x="938344" y="3996743"/>
            <a:ext cx="4675516" cy="2677740"/>
          </a:xfrm>
          <a:prstGeom prst="rect">
            <a:avLst/>
          </a:prstGeom>
        </p:spPr>
      </p:pic>
      <p:pic>
        <p:nvPicPr>
          <p:cNvPr id="12" name="Picture 11">
            <a:extLst>
              <a:ext uri="{FF2B5EF4-FFF2-40B4-BE49-F238E27FC236}">
                <a16:creationId xmlns:a16="http://schemas.microsoft.com/office/drawing/2014/main" id="{2E8A6965-E86F-E17A-33D8-F96CCB0FA92F}"/>
              </a:ext>
            </a:extLst>
          </p:cNvPr>
          <p:cNvPicPr>
            <a:picLocks noChangeAspect="1"/>
          </p:cNvPicPr>
          <p:nvPr/>
        </p:nvPicPr>
        <p:blipFill>
          <a:blip r:embed="rId3"/>
          <a:srcRect l="8010" r="7095"/>
          <a:stretch>
            <a:fillRect/>
          </a:stretch>
        </p:blipFill>
        <p:spPr>
          <a:xfrm>
            <a:off x="6278111" y="1525567"/>
            <a:ext cx="5655444" cy="4441102"/>
          </a:xfrm>
          <a:prstGeom prst="rect">
            <a:avLst/>
          </a:prstGeom>
        </p:spPr>
      </p:pic>
    </p:spTree>
    <p:extLst>
      <p:ext uri="{BB962C8B-B14F-4D97-AF65-F5344CB8AC3E}">
        <p14:creationId xmlns:p14="http://schemas.microsoft.com/office/powerpoint/2010/main" val="775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9E62A6-3F86-0324-F172-32D0C1C5D77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CFAFD0E-F6DA-AC06-6333-2EAA42EE9CB4}"/>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20" name="Text Placeholder 19">
            <a:extLst>
              <a:ext uri="{FF2B5EF4-FFF2-40B4-BE49-F238E27FC236}">
                <a16:creationId xmlns:a16="http://schemas.microsoft.com/office/drawing/2014/main" id="{1BC2804D-AD3E-F1E7-1C23-6F14458A1338}"/>
              </a:ext>
            </a:extLst>
          </p:cNvPr>
          <p:cNvSpPr>
            <a:spLocks noGrp="1"/>
          </p:cNvSpPr>
          <p:nvPr>
            <p:ph type="body" sz="quarter" idx="28"/>
          </p:nvPr>
        </p:nvSpPr>
        <p:spPr>
          <a:xfrm>
            <a:off x="536732" y="1276202"/>
            <a:ext cx="5478741" cy="5330713"/>
          </a:xfrm>
        </p:spPr>
        <p:txBody>
          <a:bodyPr/>
          <a:lstStyle/>
          <a:p>
            <a:r>
              <a:rPr lang="en-US" sz="1600" dirty="0">
                <a:latin typeface="Spectral"/>
              </a:rPr>
              <a:t>A </a:t>
            </a:r>
            <a:r>
              <a:rPr lang="en-US" sz="1600" b="1" dirty="0">
                <a:latin typeface="Spectral"/>
              </a:rPr>
              <a:t>Bloom Filter</a:t>
            </a:r>
            <a:r>
              <a:rPr lang="en-US" sz="1600" dirty="0">
                <a:latin typeface="Spectral"/>
              </a:rPr>
              <a:t> is a </a:t>
            </a:r>
            <a:r>
              <a:rPr lang="en-US" sz="1600" b="1" dirty="0">
                <a:latin typeface="Spectral"/>
              </a:rPr>
              <a:t>probabilistic data structure</a:t>
            </a:r>
            <a:r>
              <a:rPr lang="en-US" sz="1600" dirty="0">
                <a:latin typeface="Spectral"/>
              </a:rPr>
              <a:t> that allows you to quickly check whether an element might be in a set.</a:t>
            </a:r>
          </a:p>
          <a:p>
            <a:r>
              <a:rPr lang="en-US" sz="1600" dirty="0">
                <a:latin typeface="Spectral"/>
              </a:rPr>
              <a:t>It’s useful in scenarios where you need </a:t>
            </a:r>
            <a:r>
              <a:rPr lang="en-US" sz="1600" b="1" dirty="0">
                <a:latin typeface="Spectral"/>
              </a:rPr>
              <a:t>fast lookups</a:t>
            </a:r>
            <a:r>
              <a:rPr lang="en-US" sz="1600" dirty="0">
                <a:latin typeface="Spectral"/>
              </a:rPr>
              <a:t> and don’t want to use a large amount of memory, but you’re okay with occasional </a:t>
            </a:r>
            <a:r>
              <a:rPr lang="en-US" sz="1600" b="1" dirty="0">
                <a:latin typeface="Spectral"/>
              </a:rPr>
              <a:t>false positives</a:t>
            </a:r>
            <a:r>
              <a:rPr lang="en-US" sz="1600" dirty="0">
                <a:latin typeface="Spectral"/>
              </a:rPr>
              <a:t>.</a:t>
            </a:r>
          </a:p>
          <a:p>
            <a:endParaRPr lang="en-US" sz="1600" dirty="0">
              <a:latin typeface="Spectral"/>
            </a:endParaRPr>
          </a:p>
          <a:p>
            <a:r>
              <a:rPr lang="en-US" sz="2000" b="1" dirty="0">
                <a:latin typeface="Spectral"/>
              </a:rPr>
              <a:t>Key Components of a Bloom Filter:</a:t>
            </a:r>
          </a:p>
          <a:p>
            <a:endParaRPr lang="en-US" sz="1600" dirty="0">
              <a:latin typeface="Spectral"/>
            </a:endParaRPr>
          </a:p>
          <a:p>
            <a:pPr marL="285750" indent="-285750">
              <a:buFont typeface="Wingdings" panose="05000000000000000000" pitchFamily="2" charset="2"/>
              <a:buChar char="§"/>
            </a:pPr>
            <a:r>
              <a:rPr lang="en-US" sz="1600" b="1" dirty="0">
                <a:latin typeface="Spectral"/>
              </a:rPr>
              <a:t>Bit Array</a:t>
            </a:r>
            <a:r>
              <a:rPr lang="en-US" sz="1600" dirty="0">
                <a:latin typeface="Spectral"/>
              </a:rPr>
              <a:t>: The Bloom Filter consists of a bit array of a fixed size, initialized to all zeros. This array represents whether certain elements are in the set.</a:t>
            </a:r>
          </a:p>
          <a:p>
            <a:pPr marL="285750" indent="-285750">
              <a:buFont typeface="Wingdings" panose="05000000000000000000" pitchFamily="2" charset="2"/>
              <a:buChar char="§"/>
            </a:pPr>
            <a:endParaRPr lang="en-US" sz="1600" dirty="0">
              <a:latin typeface="Spectral"/>
            </a:endParaRPr>
          </a:p>
          <a:p>
            <a:pPr marL="285750" indent="-285750">
              <a:buFont typeface="Wingdings" panose="05000000000000000000" pitchFamily="2" charset="2"/>
              <a:buChar char="§"/>
            </a:pPr>
            <a:r>
              <a:rPr lang="en-US" sz="1600" b="1" dirty="0">
                <a:latin typeface="Spectral"/>
              </a:rPr>
              <a:t>Hash Functions</a:t>
            </a:r>
            <a:r>
              <a:rPr lang="en-US" sz="1600" dirty="0">
                <a:latin typeface="Spectral"/>
              </a:rPr>
              <a:t>: To add or check an element, a Bloom Filter uses multiple hash functions. Each hash function maps an element to an index in the bit array.</a:t>
            </a:r>
          </a:p>
          <a:p>
            <a:endParaRPr lang="en-US" sz="1600" dirty="0">
              <a:latin typeface="Spectral"/>
            </a:endParaRPr>
          </a:p>
        </p:txBody>
      </p:sp>
      <p:sp>
        <p:nvSpPr>
          <p:cNvPr id="5" name="Title 4">
            <a:extLst>
              <a:ext uri="{FF2B5EF4-FFF2-40B4-BE49-F238E27FC236}">
                <a16:creationId xmlns:a16="http://schemas.microsoft.com/office/drawing/2014/main" id="{89F213E7-4941-8000-CDCB-780BEFF0F93E}"/>
              </a:ext>
            </a:extLst>
          </p:cNvPr>
          <p:cNvSpPr>
            <a:spLocks noGrp="1"/>
          </p:cNvSpPr>
          <p:nvPr>
            <p:ph type="title"/>
          </p:nvPr>
        </p:nvSpPr>
        <p:spPr>
          <a:xfrm>
            <a:off x="536732" y="251085"/>
            <a:ext cx="10202801" cy="913126"/>
          </a:xfrm>
        </p:spPr>
        <p:txBody>
          <a:bodyPr/>
          <a:lstStyle/>
          <a:p>
            <a:r>
              <a:rPr lang="en-US" dirty="0"/>
              <a:t>What is a Bloom Filter?</a:t>
            </a:r>
          </a:p>
        </p:txBody>
      </p:sp>
      <p:cxnSp>
        <p:nvCxnSpPr>
          <p:cNvPr id="4" name="Straight Connector 3">
            <a:extLst>
              <a:ext uri="{FF2B5EF4-FFF2-40B4-BE49-F238E27FC236}">
                <a16:creationId xmlns:a16="http://schemas.microsoft.com/office/drawing/2014/main" id="{38147FC7-9FA8-D4A1-FEEC-1348484833C7}"/>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820EB9DB-29B6-E90E-3F00-D37D11E89364}"/>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3CAB711C-A4A5-F02A-23F1-A68953DCFAA8}"/>
              </a:ext>
            </a:extLst>
          </p:cNvPr>
          <p:cNvPicPr>
            <a:picLocks noChangeAspect="1"/>
          </p:cNvPicPr>
          <p:nvPr/>
        </p:nvPicPr>
        <p:blipFill>
          <a:blip r:embed="rId2"/>
          <a:srcRect l="6676" r="4434"/>
          <a:stretch>
            <a:fillRect/>
          </a:stretch>
        </p:blipFill>
        <p:spPr>
          <a:xfrm>
            <a:off x="6096000" y="0"/>
            <a:ext cx="6096000" cy="6858000"/>
          </a:xfrm>
          <a:prstGeom prst="rect">
            <a:avLst/>
          </a:prstGeom>
        </p:spPr>
      </p:pic>
    </p:spTree>
    <p:extLst>
      <p:ext uri="{BB962C8B-B14F-4D97-AF65-F5344CB8AC3E}">
        <p14:creationId xmlns:p14="http://schemas.microsoft.com/office/powerpoint/2010/main" val="344234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B7EEB79-CBDC-0983-E262-B429F383ACAE}"/>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C976F53-AD0C-AD1B-A1B1-2E2A1B20B790}"/>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20" name="Text Placeholder 19">
            <a:extLst>
              <a:ext uri="{FF2B5EF4-FFF2-40B4-BE49-F238E27FC236}">
                <a16:creationId xmlns:a16="http://schemas.microsoft.com/office/drawing/2014/main" id="{5A5E15D0-4056-FC6D-8583-4F2A4B494FEB}"/>
              </a:ext>
            </a:extLst>
          </p:cNvPr>
          <p:cNvSpPr>
            <a:spLocks noGrp="1"/>
          </p:cNvSpPr>
          <p:nvPr>
            <p:ph type="body" sz="quarter" idx="28"/>
          </p:nvPr>
        </p:nvSpPr>
        <p:spPr>
          <a:xfrm>
            <a:off x="536732" y="1276202"/>
            <a:ext cx="5559265" cy="5330713"/>
          </a:xfrm>
        </p:spPr>
        <p:txBody>
          <a:bodyPr/>
          <a:lstStyle/>
          <a:p>
            <a:r>
              <a:rPr lang="en-US" dirty="0">
                <a:latin typeface="Spectral"/>
              </a:rPr>
              <a:t>A Bloom filter works by using multiple hash functions to map each element in the set to a bit array.</a:t>
            </a:r>
          </a:p>
          <a:p>
            <a:endParaRPr lang="en-US" sz="1400" dirty="0">
              <a:latin typeface="Spectral"/>
            </a:endParaRPr>
          </a:p>
          <a:p>
            <a:r>
              <a:rPr lang="en-IN" b="1" dirty="0">
                <a:latin typeface="Spectral"/>
              </a:rPr>
              <a:t>1. Initialization:</a:t>
            </a:r>
          </a:p>
          <a:p>
            <a:pPr lvl="0" eaLnBrk="0" fontAlgn="base" hangingPunct="0">
              <a:spcBef>
                <a:spcPct val="0"/>
              </a:spcBef>
              <a:spcAft>
                <a:spcPct val="0"/>
              </a:spcAft>
            </a:pPr>
            <a:endParaRPr lang="en-US" altLang="en-US" sz="1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dirty="0">
                <a:solidFill>
                  <a:srgbClr val="363737"/>
                </a:solidFill>
                <a:latin typeface="Spectral"/>
              </a:rPr>
              <a:t>A Bloom filter starts with an empty bit array of size </a:t>
            </a:r>
            <a:r>
              <a:rPr lang="en-US" altLang="en-US" sz="1000" dirty="0">
                <a:solidFill>
                  <a:srgbClr val="363737"/>
                </a:solidFill>
                <a:latin typeface="Spectral"/>
              </a:rPr>
              <a:t>m</a:t>
            </a:r>
            <a:r>
              <a:rPr lang="en-US" altLang="en-US" sz="1400" dirty="0">
                <a:solidFill>
                  <a:srgbClr val="363737"/>
                </a:solidFill>
                <a:latin typeface="Spectral"/>
              </a:rPr>
              <a:t> (all bits are initially set to 0).</a:t>
            </a:r>
          </a:p>
          <a:p>
            <a:pPr marL="285750" lvl="0" indent="-285750" eaLnBrk="0" fontAlgn="base" hangingPunct="0">
              <a:spcBef>
                <a:spcPct val="0"/>
              </a:spcBef>
              <a:spcAft>
                <a:spcPct val="0"/>
              </a:spcAft>
              <a:buFont typeface="Wingdings" panose="05000000000000000000" pitchFamily="2" charset="2"/>
              <a:buChar char="§"/>
            </a:pPr>
            <a:r>
              <a:rPr lang="en-US" altLang="en-US" sz="1400" dirty="0">
                <a:solidFill>
                  <a:srgbClr val="363737"/>
                </a:solidFill>
                <a:latin typeface="Spectral"/>
              </a:rPr>
              <a:t>It also requires </a:t>
            </a:r>
            <a:r>
              <a:rPr lang="en-US" altLang="en-US" sz="1000" dirty="0">
                <a:solidFill>
                  <a:srgbClr val="363737"/>
                </a:solidFill>
                <a:latin typeface="Spectral"/>
              </a:rPr>
              <a:t>k</a:t>
            </a:r>
            <a:r>
              <a:rPr lang="en-US" altLang="en-US" sz="1400" dirty="0">
                <a:solidFill>
                  <a:srgbClr val="363737"/>
                </a:solidFill>
                <a:latin typeface="Spectral"/>
              </a:rPr>
              <a:t> independent hash functions, each of which maps an element to one of the </a:t>
            </a:r>
            <a:r>
              <a:rPr lang="en-US" altLang="en-US" sz="1000" dirty="0">
                <a:solidFill>
                  <a:srgbClr val="363737"/>
                </a:solidFill>
                <a:latin typeface="Spectral"/>
              </a:rPr>
              <a:t>m</a:t>
            </a:r>
            <a:r>
              <a:rPr lang="en-US" altLang="en-US" sz="1400" dirty="0">
                <a:solidFill>
                  <a:srgbClr val="363737"/>
                </a:solidFill>
                <a:latin typeface="Spectral"/>
              </a:rPr>
              <a:t> positions in the bit array.</a:t>
            </a:r>
          </a:p>
          <a:p>
            <a:pPr marL="285750" lvl="0" indent="-285750" eaLnBrk="0" fontAlgn="base" hangingPunct="0">
              <a:spcBef>
                <a:spcPct val="0"/>
              </a:spcBef>
              <a:spcAft>
                <a:spcPct val="0"/>
              </a:spcAft>
              <a:buFont typeface="Wingdings" panose="05000000000000000000" pitchFamily="2" charset="2"/>
              <a:buChar char="§"/>
            </a:pPr>
            <a:endParaRPr lang="en-US" altLang="en-US" sz="1400" dirty="0">
              <a:solidFill>
                <a:srgbClr val="363737"/>
              </a:solidFill>
              <a:latin typeface="Spectral"/>
            </a:endParaRPr>
          </a:p>
          <a:p>
            <a:pPr lvl="0" eaLnBrk="0" fontAlgn="base" hangingPunct="0">
              <a:spcBef>
                <a:spcPct val="0"/>
              </a:spcBef>
              <a:spcAft>
                <a:spcPct val="0"/>
              </a:spcAft>
            </a:pPr>
            <a:endParaRPr lang="en-US" altLang="en-US" sz="400" dirty="0">
              <a:solidFill>
                <a:srgbClr val="363737"/>
              </a:solidFill>
              <a:latin typeface="Spectral"/>
            </a:endParaRPr>
          </a:p>
          <a:p>
            <a:pPr eaLnBrk="0" fontAlgn="base" hangingPunct="0">
              <a:spcBef>
                <a:spcPct val="0"/>
              </a:spcBef>
              <a:spcAft>
                <a:spcPct val="0"/>
              </a:spcAft>
            </a:pPr>
            <a:r>
              <a:rPr lang="en-IN" b="1" dirty="0">
                <a:latin typeface="Spectral"/>
              </a:rPr>
              <a:t>2. Inserting an Element:</a:t>
            </a:r>
          </a:p>
          <a:p>
            <a:pPr lvl="0" eaLnBrk="0" fontAlgn="base" hangingPunct="0">
              <a:spcBef>
                <a:spcPct val="0"/>
              </a:spcBef>
              <a:spcAft>
                <a:spcPct val="0"/>
              </a:spcAft>
            </a:pPr>
            <a:endParaRPr lang="en-US" altLang="en-US" sz="4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dirty="0">
                <a:solidFill>
                  <a:srgbClr val="363737"/>
                </a:solidFill>
                <a:latin typeface="Spectral"/>
              </a:rPr>
              <a:t>To insert an element into the Bloom filter, you pass it through each of the </a:t>
            </a:r>
            <a:r>
              <a:rPr lang="en-US" altLang="en-US" sz="1000" dirty="0">
                <a:solidFill>
                  <a:srgbClr val="363737"/>
                </a:solidFill>
                <a:latin typeface="Spectral"/>
              </a:rPr>
              <a:t>k</a:t>
            </a:r>
            <a:r>
              <a:rPr lang="en-US" altLang="en-US" sz="1400" dirty="0">
                <a:solidFill>
                  <a:srgbClr val="363737"/>
                </a:solidFill>
                <a:latin typeface="Spectral"/>
              </a:rPr>
              <a:t> hash functions to get </a:t>
            </a:r>
            <a:r>
              <a:rPr lang="en-US" altLang="en-US" sz="1000" dirty="0">
                <a:solidFill>
                  <a:srgbClr val="363737"/>
                </a:solidFill>
                <a:latin typeface="Spectral"/>
              </a:rPr>
              <a:t>k</a:t>
            </a:r>
            <a:r>
              <a:rPr lang="en-US" altLang="en-US" sz="1400" dirty="0">
                <a:solidFill>
                  <a:srgbClr val="363737"/>
                </a:solidFill>
                <a:latin typeface="Spectral"/>
              </a:rPr>
              <a:t> positions in the bit array.</a:t>
            </a:r>
          </a:p>
          <a:p>
            <a:pPr marL="285750" lvl="0" indent="-285750" eaLnBrk="0" fontAlgn="base" hangingPunct="0">
              <a:spcBef>
                <a:spcPct val="0"/>
              </a:spcBef>
              <a:spcAft>
                <a:spcPct val="0"/>
              </a:spcAft>
              <a:buFont typeface="Wingdings" panose="05000000000000000000" pitchFamily="2" charset="2"/>
              <a:buChar char="§"/>
            </a:pPr>
            <a:r>
              <a:rPr lang="en-US" altLang="en-US" sz="1400" dirty="0">
                <a:solidFill>
                  <a:srgbClr val="363737"/>
                </a:solidFill>
                <a:latin typeface="Spectral"/>
              </a:rPr>
              <a:t>The bits at these positions are set to 1.</a:t>
            </a:r>
          </a:p>
          <a:p>
            <a:pPr lvl="0" eaLnBrk="0" fontAlgn="base" hangingPunct="0">
              <a:spcBef>
                <a:spcPct val="0"/>
              </a:spcBef>
              <a:spcAft>
                <a:spcPct val="0"/>
              </a:spcAft>
            </a:pPr>
            <a:endParaRPr lang="en-US" altLang="en-US" sz="1400" dirty="0">
              <a:solidFill>
                <a:srgbClr val="363737"/>
              </a:solidFill>
              <a:latin typeface="Spectral"/>
            </a:endParaRPr>
          </a:p>
          <a:p>
            <a:pPr eaLnBrk="0" fontAlgn="base" hangingPunct="0">
              <a:spcBef>
                <a:spcPct val="0"/>
              </a:spcBef>
              <a:spcAft>
                <a:spcPct val="0"/>
              </a:spcAft>
            </a:pPr>
            <a:r>
              <a:rPr lang="en-IN" b="1" dirty="0">
                <a:latin typeface="Spectral"/>
              </a:rPr>
              <a:t>3. Checking for Membership:</a:t>
            </a:r>
          </a:p>
          <a:p>
            <a:pPr eaLnBrk="0" fontAlgn="base" hangingPunct="0">
              <a:spcBef>
                <a:spcPct val="0"/>
              </a:spcBef>
              <a:spcAft>
                <a:spcPct val="0"/>
              </a:spcAft>
            </a:pPr>
            <a:endParaRPr lang="en-US" altLang="en-US" sz="8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dirty="0">
                <a:solidFill>
                  <a:srgbClr val="363737"/>
                </a:solidFill>
                <a:latin typeface="Spectral"/>
              </a:rPr>
              <a:t>To check if an element is in the set, you again pass it through the k hash functions to get k positions.</a:t>
            </a:r>
          </a:p>
          <a:p>
            <a:pPr marL="285750" lvl="0" indent="-285750" eaLnBrk="0" fontAlgn="base" hangingPunct="0">
              <a:spcBef>
                <a:spcPct val="0"/>
              </a:spcBef>
              <a:spcAft>
                <a:spcPct val="0"/>
              </a:spcAft>
              <a:buFont typeface="Wingdings" panose="05000000000000000000" pitchFamily="2" charset="2"/>
              <a:buChar char="§"/>
            </a:pPr>
            <a:r>
              <a:rPr lang="en-US" altLang="en-US" sz="1400" dirty="0">
                <a:solidFill>
                  <a:srgbClr val="363737"/>
                </a:solidFill>
                <a:latin typeface="Spectral"/>
              </a:rPr>
              <a:t>If all the bits at these positions are set to 1, the element is considered to be in the set (though there's a chance it might be a false positive).</a:t>
            </a:r>
          </a:p>
          <a:p>
            <a:pPr marL="285750" lvl="0" indent="-285750" eaLnBrk="0" fontAlgn="base" hangingPunct="0">
              <a:spcBef>
                <a:spcPct val="0"/>
              </a:spcBef>
              <a:spcAft>
                <a:spcPct val="0"/>
              </a:spcAft>
              <a:buFont typeface="Wingdings" panose="05000000000000000000" pitchFamily="2" charset="2"/>
              <a:buChar char="§"/>
            </a:pPr>
            <a:r>
              <a:rPr lang="en-US" altLang="en-US" sz="1400" dirty="0">
                <a:solidFill>
                  <a:srgbClr val="363737"/>
                </a:solidFill>
                <a:latin typeface="Spectral"/>
              </a:rPr>
              <a:t>If any bit at these positions is 0, the element is definitely not in the set.</a:t>
            </a:r>
          </a:p>
        </p:txBody>
      </p:sp>
      <p:sp>
        <p:nvSpPr>
          <p:cNvPr id="5" name="Title 4">
            <a:extLst>
              <a:ext uri="{FF2B5EF4-FFF2-40B4-BE49-F238E27FC236}">
                <a16:creationId xmlns:a16="http://schemas.microsoft.com/office/drawing/2014/main" id="{E37E2A1F-8BCC-5BD8-EBEF-D9139161114B}"/>
              </a:ext>
            </a:extLst>
          </p:cNvPr>
          <p:cNvSpPr>
            <a:spLocks noGrp="1"/>
          </p:cNvSpPr>
          <p:nvPr>
            <p:ph type="title"/>
          </p:nvPr>
        </p:nvSpPr>
        <p:spPr>
          <a:xfrm>
            <a:off x="536732" y="251085"/>
            <a:ext cx="10202801" cy="913126"/>
          </a:xfrm>
        </p:spPr>
        <p:txBody>
          <a:bodyPr/>
          <a:lstStyle/>
          <a:p>
            <a:r>
              <a:rPr lang="en-US" dirty="0"/>
              <a:t>How Does a Bloom Filter Work?</a:t>
            </a:r>
          </a:p>
        </p:txBody>
      </p:sp>
      <p:cxnSp>
        <p:nvCxnSpPr>
          <p:cNvPr id="4" name="Straight Connector 3">
            <a:extLst>
              <a:ext uri="{FF2B5EF4-FFF2-40B4-BE49-F238E27FC236}">
                <a16:creationId xmlns:a16="http://schemas.microsoft.com/office/drawing/2014/main" id="{1529E73F-1172-BCAE-ACE8-95F6A33AC81F}"/>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C33502E5-C4D7-DE70-4346-41A8EB9CADFE}"/>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2" name="Picture 11">
            <a:extLst>
              <a:ext uri="{FF2B5EF4-FFF2-40B4-BE49-F238E27FC236}">
                <a16:creationId xmlns:a16="http://schemas.microsoft.com/office/drawing/2014/main" id="{AAADFB1D-BC0A-468F-80D4-247023486163}"/>
              </a:ext>
            </a:extLst>
          </p:cNvPr>
          <p:cNvPicPr>
            <a:picLocks noChangeAspect="1"/>
          </p:cNvPicPr>
          <p:nvPr/>
        </p:nvPicPr>
        <p:blipFill>
          <a:blip r:embed="rId2"/>
          <a:srcRect l="3215" r="5664"/>
          <a:stretch>
            <a:fillRect/>
          </a:stretch>
        </p:blipFill>
        <p:spPr>
          <a:xfrm>
            <a:off x="6172196" y="1659589"/>
            <a:ext cx="6024759" cy="4407835"/>
          </a:xfrm>
          <a:prstGeom prst="rect">
            <a:avLst/>
          </a:prstGeom>
        </p:spPr>
      </p:pic>
    </p:spTree>
    <p:extLst>
      <p:ext uri="{BB962C8B-B14F-4D97-AF65-F5344CB8AC3E}">
        <p14:creationId xmlns:p14="http://schemas.microsoft.com/office/powerpoint/2010/main" val="2791534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60CDAF5-2A42-D05C-2F18-CADDFDF41706}"/>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CC40FEF-3F8D-5195-DDEE-EFDA4F764F73}"/>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20" name="Text Placeholder 19">
            <a:extLst>
              <a:ext uri="{FF2B5EF4-FFF2-40B4-BE49-F238E27FC236}">
                <a16:creationId xmlns:a16="http://schemas.microsoft.com/office/drawing/2014/main" id="{A93E2112-BBD4-2EDE-DE6C-81906D0BB41A}"/>
              </a:ext>
            </a:extLst>
          </p:cNvPr>
          <p:cNvSpPr>
            <a:spLocks noGrp="1"/>
          </p:cNvSpPr>
          <p:nvPr>
            <p:ph type="body" sz="quarter" idx="28"/>
          </p:nvPr>
        </p:nvSpPr>
        <p:spPr>
          <a:xfrm>
            <a:off x="536732" y="1276202"/>
            <a:ext cx="5478741" cy="5330713"/>
          </a:xfrm>
        </p:spPr>
        <p:txBody>
          <a:bodyPr/>
          <a:lstStyle/>
          <a:p>
            <a:r>
              <a:rPr lang="en-US" sz="1400" dirty="0">
                <a:latin typeface="Spectral"/>
              </a:rPr>
              <a:t>Imagine you're building a web crawler that needs to keep track of which URLs it has already visited.</a:t>
            </a:r>
          </a:p>
          <a:p>
            <a:r>
              <a:rPr lang="en-US" sz="1400" dirty="0">
                <a:latin typeface="Spectral"/>
              </a:rPr>
              <a:t>Instead of storing every URL (which would require a lot of memory), you decide to use a Bloom Filter.</a:t>
            </a:r>
          </a:p>
          <a:p>
            <a:endParaRPr lang="en-US" sz="1400" dirty="0">
              <a:latin typeface="Spectral"/>
            </a:endParaRPr>
          </a:p>
          <a:p>
            <a:r>
              <a:rPr lang="en-US" sz="2000" b="1" dirty="0">
                <a:latin typeface="Spectral"/>
              </a:rPr>
              <a:t>Step 1: Set Up the Bloom Filter</a:t>
            </a:r>
          </a:p>
          <a:p>
            <a:pPr marL="285750" indent="-285750">
              <a:buFont typeface="Wingdings" panose="05000000000000000000" pitchFamily="2" charset="2"/>
              <a:buChar char="§"/>
            </a:pPr>
            <a:r>
              <a:rPr lang="en-US" sz="1400" b="1" dirty="0">
                <a:latin typeface="Spectral"/>
              </a:rPr>
              <a:t>Initialize a Bit Array</a:t>
            </a:r>
            <a:r>
              <a:rPr lang="en-US" sz="1400" dirty="0">
                <a:latin typeface="Spectral"/>
              </a:rPr>
              <a:t>: Let’s assume our Bloom Filter uses a bit array of size </a:t>
            </a:r>
            <a:r>
              <a:rPr lang="en-US" sz="1400" b="1" dirty="0">
                <a:latin typeface="Spectral"/>
              </a:rPr>
              <a:t>10</a:t>
            </a:r>
            <a:r>
              <a:rPr lang="en-US" sz="1400" dirty="0">
                <a:latin typeface="Spectral"/>
              </a:rPr>
              <a:t>, initially all set to 0.</a:t>
            </a:r>
          </a:p>
          <a:p>
            <a:pPr marL="285750" indent="-285750">
              <a:buFont typeface="Wingdings" panose="05000000000000000000" pitchFamily="2" charset="2"/>
              <a:buChar char="§"/>
            </a:pPr>
            <a:r>
              <a:rPr lang="en-US" sz="1400" b="1" dirty="0">
                <a:latin typeface="Spectral"/>
              </a:rPr>
              <a:t>Choose Hash Functions</a:t>
            </a:r>
            <a:r>
              <a:rPr lang="en-US" sz="1400" dirty="0">
                <a:latin typeface="Spectral"/>
              </a:rPr>
              <a:t>: We’ll use two hash functions in this example. These hash functions take an input (like a URL) and output an index in the bit array.</a:t>
            </a:r>
          </a:p>
          <a:p>
            <a:pPr marL="285750" indent="-285750">
              <a:buFont typeface="Wingdings" panose="05000000000000000000" pitchFamily="2" charset="2"/>
              <a:buChar char="§"/>
            </a:pPr>
            <a:endParaRPr lang="en-US" sz="1400" dirty="0">
              <a:latin typeface="Spectral"/>
            </a:endParaRPr>
          </a:p>
          <a:p>
            <a:r>
              <a:rPr lang="en-US" sz="2000" b="1" dirty="0">
                <a:latin typeface="Spectral"/>
              </a:rPr>
              <a:t>Step 2: Adding a URL to the Bloom Filter</a:t>
            </a:r>
          </a:p>
          <a:p>
            <a:endParaRPr lang="en-US" sz="100" b="1" dirty="0">
              <a:latin typeface="Spectral"/>
            </a:endParaRPr>
          </a:p>
          <a:p>
            <a:pPr lvl="0" eaLnBrk="0" fontAlgn="base" hangingPunct="0">
              <a:spcBef>
                <a:spcPct val="0"/>
              </a:spcBef>
              <a:spcAft>
                <a:spcPct val="0"/>
              </a:spcAft>
            </a:pPr>
            <a:r>
              <a:rPr lang="en-US" altLang="en-US" sz="1400" dirty="0">
                <a:solidFill>
                  <a:srgbClr val="363737"/>
                </a:solidFill>
                <a:latin typeface="Spectral"/>
              </a:rPr>
              <a:t>Suppose we want to add the URL example.com to our Bloom Filter.</a:t>
            </a:r>
            <a:endParaRPr lang="en-US" altLang="en-US" sz="14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Hash Function 1</a:t>
            </a:r>
            <a:r>
              <a:rPr lang="en-US" altLang="en-US" sz="1400" dirty="0">
                <a:solidFill>
                  <a:srgbClr val="363737"/>
                </a:solidFill>
                <a:latin typeface="Spectral"/>
              </a:rPr>
              <a:t> generates an index of 3 for example.com.</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Hash Function 2</a:t>
            </a:r>
            <a:r>
              <a:rPr lang="en-US" altLang="en-US" sz="1400" dirty="0">
                <a:solidFill>
                  <a:srgbClr val="363737"/>
                </a:solidFill>
                <a:latin typeface="Spectral"/>
              </a:rPr>
              <a:t> generates an index of 7 for example.com.</a:t>
            </a:r>
          </a:p>
          <a:p>
            <a:pPr lvl="0" eaLnBrk="0" fontAlgn="base" hangingPunct="0">
              <a:spcBef>
                <a:spcPct val="0"/>
              </a:spcBef>
              <a:spcAft>
                <a:spcPct val="0"/>
              </a:spcAft>
            </a:pPr>
            <a:r>
              <a:rPr lang="en-US" altLang="en-US" sz="1400" dirty="0">
                <a:solidFill>
                  <a:srgbClr val="363737"/>
                </a:solidFill>
                <a:latin typeface="Spectral"/>
              </a:rPr>
              <a:t>We set the bits at indices 3 and 7 in the bit array to 1.</a:t>
            </a:r>
            <a:endParaRPr lang="en-US" altLang="en-US" sz="1400" dirty="0">
              <a:solidFill>
                <a:schemeClr val="tx1"/>
              </a:solidFill>
              <a:latin typeface="Spectral"/>
            </a:endParaRPr>
          </a:p>
          <a:p>
            <a:endParaRPr lang="en-US" dirty="0">
              <a:latin typeface="Spectral"/>
            </a:endParaRPr>
          </a:p>
        </p:txBody>
      </p:sp>
      <p:sp>
        <p:nvSpPr>
          <p:cNvPr id="5" name="Title 4">
            <a:extLst>
              <a:ext uri="{FF2B5EF4-FFF2-40B4-BE49-F238E27FC236}">
                <a16:creationId xmlns:a16="http://schemas.microsoft.com/office/drawing/2014/main" id="{6FA8F27A-6347-0A9A-4869-08EFE6ED2C58}"/>
              </a:ext>
            </a:extLst>
          </p:cNvPr>
          <p:cNvSpPr>
            <a:spLocks noGrp="1"/>
          </p:cNvSpPr>
          <p:nvPr>
            <p:ph type="title"/>
          </p:nvPr>
        </p:nvSpPr>
        <p:spPr>
          <a:xfrm>
            <a:off x="536732" y="251085"/>
            <a:ext cx="10202801" cy="913126"/>
          </a:xfrm>
        </p:spPr>
        <p:txBody>
          <a:bodyPr/>
          <a:lstStyle/>
          <a:p>
            <a:r>
              <a:rPr lang="en-US" dirty="0"/>
              <a:t>Using a Bloom Filter for URL Checking</a:t>
            </a:r>
          </a:p>
        </p:txBody>
      </p:sp>
      <p:cxnSp>
        <p:nvCxnSpPr>
          <p:cNvPr id="4" name="Straight Connector 3">
            <a:extLst>
              <a:ext uri="{FF2B5EF4-FFF2-40B4-BE49-F238E27FC236}">
                <a16:creationId xmlns:a16="http://schemas.microsoft.com/office/drawing/2014/main" id="{86C67E62-0489-84B3-1D8A-93EA33ADE97B}"/>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CD8A0657-DC89-F373-2FB6-3A884E2CAFDF}"/>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2051" name="Picture 3">
            <a:extLst>
              <a:ext uri="{FF2B5EF4-FFF2-40B4-BE49-F238E27FC236}">
                <a16:creationId xmlns:a16="http://schemas.microsoft.com/office/drawing/2014/main" id="{AB3D5F08-7E11-EB52-08F3-22A3AD8FC9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0914" y="1805147"/>
            <a:ext cx="5913571" cy="1622794"/>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a:extLst>
              <a:ext uri="{FF2B5EF4-FFF2-40B4-BE49-F238E27FC236}">
                <a16:creationId xmlns:a16="http://schemas.microsoft.com/office/drawing/2014/main" id="{DDE5EBE3-A61E-E72D-8949-427F206008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63402" y="4357934"/>
            <a:ext cx="6028597" cy="18599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8749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084E509-DD9B-7005-B9BE-55C700DA4364}"/>
            </a:ext>
          </a:extLst>
        </p:cNvPr>
        <p:cNvGrpSpPr/>
        <p:nvPr/>
      </p:nvGrpSpPr>
      <p:grpSpPr>
        <a:xfrm>
          <a:off x="0" y="0"/>
          <a:ext cx="0" cy="0"/>
          <a:chOff x="0" y="0"/>
          <a:chExt cx="0" cy="0"/>
        </a:xfrm>
      </p:grpSpPr>
      <p:pic>
        <p:nvPicPr>
          <p:cNvPr id="3081" name="Picture 9">
            <a:extLst>
              <a:ext uri="{FF2B5EF4-FFF2-40B4-BE49-F238E27FC236}">
                <a16:creationId xmlns:a16="http://schemas.microsoft.com/office/drawing/2014/main" id="{439A754D-FBB5-DED1-02E8-99B82E7DEC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61541" y="4623910"/>
            <a:ext cx="6030459" cy="1860560"/>
          </a:xfrm>
          <a:prstGeom prst="rect">
            <a:avLst/>
          </a:prstGeom>
          <a:noFill/>
          <a:extLst>
            <a:ext uri="{909E8E84-426E-40DD-AFC4-6F175D3DCCD1}">
              <a14:hiddenFill xmlns:a14="http://schemas.microsoft.com/office/drawing/2010/main">
                <a:solidFill>
                  <a:srgbClr val="FFFFFF"/>
                </a:solidFill>
              </a14:hiddenFill>
            </a:ext>
          </a:extLst>
        </p:spPr>
      </p:pic>
      <p:pic>
        <p:nvPicPr>
          <p:cNvPr id="3077" name="Picture 5">
            <a:extLst>
              <a:ext uri="{FF2B5EF4-FFF2-40B4-BE49-F238E27FC236}">
                <a16:creationId xmlns:a16="http://schemas.microsoft.com/office/drawing/2014/main" id="{2B610715-9A72-253B-BD1F-3CC7216766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76528" y="1164211"/>
            <a:ext cx="6012548" cy="1855034"/>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6">
            <a:extLst>
              <a:ext uri="{FF2B5EF4-FFF2-40B4-BE49-F238E27FC236}">
                <a16:creationId xmlns:a16="http://schemas.microsoft.com/office/drawing/2014/main" id="{D7BF966C-9518-9B2F-EE7E-0787D76CDBA7}"/>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20" name="Text Placeholder 19">
            <a:extLst>
              <a:ext uri="{FF2B5EF4-FFF2-40B4-BE49-F238E27FC236}">
                <a16:creationId xmlns:a16="http://schemas.microsoft.com/office/drawing/2014/main" id="{FF7BD910-A93F-43EC-88B5-186679EDF795}"/>
              </a:ext>
            </a:extLst>
          </p:cNvPr>
          <p:cNvSpPr>
            <a:spLocks noGrp="1"/>
          </p:cNvSpPr>
          <p:nvPr>
            <p:ph type="body" sz="quarter" idx="28"/>
          </p:nvPr>
        </p:nvSpPr>
        <p:spPr>
          <a:xfrm>
            <a:off x="536732" y="1276202"/>
            <a:ext cx="5478741" cy="5330713"/>
          </a:xfrm>
        </p:spPr>
        <p:txBody>
          <a:bodyPr/>
          <a:lstStyle/>
          <a:p>
            <a:r>
              <a:rPr lang="en-US" sz="2000" b="1" dirty="0">
                <a:latin typeface="Spectral"/>
              </a:rPr>
              <a:t>Step 3: Adding Another URL</a:t>
            </a:r>
          </a:p>
          <a:p>
            <a:endParaRPr lang="en-US" sz="100" b="1" dirty="0">
              <a:latin typeface="Spectral"/>
            </a:endParaRPr>
          </a:p>
          <a:p>
            <a:pPr lvl="0" eaLnBrk="0" fontAlgn="base" hangingPunct="0">
              <a:spcBef>
                <a:spcPct val="0"/>
              </a:spcBef>
              <a:spcAft>
                <a:spcPct val="0"/>
              </a:spcAft>
            </a:pPr>
            <a:r>
              <a:rPr lang="en-US" altLang="en-US" sz="1400" dirty="0">
                <a:solidFill>
                  <a:srgbClr val="363737"/>
                </a:solidFill>
                <a:latin typeface="Spectral"/>
              </a:rPr>
              <a:t>Now, let's add another URL, algomaster.io.</a:t>
            </a:r>
            <a:endParaRPr lang="en-US" altLang="en-US" sz="14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Hash Function 1</a:t>
            </a:r>
            <a:r>
              <a:rPr lang="en-US" altLang="en-US" sz="1400" dirty="0">
                <a:solidFill>
                  <a:srgbClr val="363737"/>
                </a:solidFill>
                <a:latin typeface="Spectral"/>
              </a:rPr>
              <a:t> generates an index of 1 for algomaster.io.</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Hash Function 2</a:t>
            </a:r>
            <a:r>
              <a:rPr lang="en-US" altLang="en-US" sz="1400" dirty="0">
                <a:solidFill>
                  <a:srgbClr val="363737"/>
                </a:solidFill>
                <a:latin typeface="Spectral"/>
              </a:rPr>
              <a:t> generates an index of 4 for algomaster.io.</a:t>
            </a:r>
          </a:p>
          <a:p>
            <a:pPr lvl="0" eaLnBrk="0" fontAlgn="base" hangingPunct="0">
              <a:spcBef>
                <a:spcPct val="0"/>
              </a:spcBef>
              <a:spcAft>
                <a:spcPct val="0"/>
              </a:spcAft>
            </a:pPr>
            <a:r>
              <a:rPr lang="en-US" altLang="en-US" sz="1400" dirty="0">
                <a:solidFill>
                  <a:srgbClr val="363737"/>
                </a:solidFill>
                <a:latin typeface="Spectral"/>
              </a:rPr>
              <a:t>We set the bits at indices 1 and 4 in the bit array to 1.</a:t>
            </a:r>
            <a:endParaRPr lang="en-US" altLang="en-US" sz="1400" dirty="0">
              <a:solidFill>
                <a:schemeClr val="tx1"/>
              </a:solidFill>
              <a:latin typeface="Spectral"/>
            </a:endParaRPr>
          </a:p>
          <a:p>
            <a:endParaRPr lang="en-US" sz="600" b="1" dirty="0">
              <a:latin typeface="Spectral"/>
            </a:endParaRPr>
          </a:p>
          <a:p>
            <a:r>
              <a:rPr lang="en-US" sz="2000" b="1" dirty="0">
                <a:latin typeface="Spectral"/>
              </a:rPr>
              <a:t>Step 4: Checking for a URL in the Bloom Filter</a:t>
            </a:r>
          </a:p>
          <a:p>
            <a:endParaRPr lang="en-US" sz="100" b="1" dirty="0">
              <a:latin typeface="Spectral"/>
            </a:endParaRPr>
          </a:p>
          <a:p>
            <a:pPr lvl="0" eaLnBrk="0" fontAlgn="base" hangingPunct="0">
              <a:spcBef>
                <a:spcPct val="0"/>
              </a:spcBef>
              <a:spcAft>
                <a:spcPct val="0"/>
              </a:spcAft>
            </a:pPr>
            <a:r>
              <a:rPr lang="en-US" altLang="en-US" sz="1400" dirty="0">
                <a:solidFill>
                  <a:srgbClr val="363737"/>
                </a:solidFill>
                <a:latin typeface="Spectral"/>
              </a:rPr>
              <a:t>Suppose we want to check if example.com is already in the Bloom Filter.</a:t>
            </a:r>
            <a:endParaRPr lang="en-US" altLang="en-US" sz="14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Hash Function 1</a:t>
            </a:r>
            <a:r>
              <a:rPr lang="en-US" altLang="en-US" sz="1400" dirty="0">
                <a:solidFill>
                  <a:srgbClr val="363737"/>
                </a:solidFill>
                <a:latin typeface="Spectral"/>
              </a:rPr>
              <a:t> generates index 3 for example.com.</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Hash Function 2</a:t>
            </a:r>
            <a:r>
              <a:rPr lang="en-US" altLang="en-US" sz="1400" dirty="0">
                <a:solidFill>
                  <a:srgbClr val="363737"/>
                </a:solidFill>
                <a:latin typeface="Spectral"/>
              </a:rPr>
              <a:t> generates index 7 for example.com.</a:t>
            </a:r>
          </a:p>
          <a:p>
            <a:pPr lvl="0" eaLnBrk="0" fontAlgn="base" hangingPunct="0">
              <a:spcBef>
                <a:spcPct val="0"/>
              </a:spcBef>
              <a:spcAft>
                <a:spcPct val="0"/>
              </a:spcAft>
            </a:pPr>
            <a:r>
              <a:rPr lang="en-US" altLang="en-US" sz="1400" dirty="0">
                <a:solidFill>
                  <a:srgbClr val="363737"/>
                </a:solidFill>
                <a:latin typeface="Spectral"/>
              </a:rPr>
              <a:t>Since both bits at indices 3 and 7 are set to 1, we can say that example.com </a:t>
            </a:r>
            <a:r>
              <a:rPr lang="en-US" altLang="en-US" sz="1400" b="1" dirty="0">
                <a:solidFill>
                  <a:srgbClr val="363737"/>
                </a:solidFill>
                <a:latin typeface="Spectral"/>
              </a:rPr>
              <a:t>is probably in the set</a:t>
            </a:r>
            <a:r>
              <a:rPr lang="en-US" altLang="en-US" sz="1400" dirty="0">
                <a:solidFill>
                  <a:srgbClr val="363737"/>
                </a:solidFill>
                <a:latin typeface="Spectral"/>
              </a:rPr>
              <a:t> (there's a small chance of a false positive).</a:t>
            </a:r>
            <a:endParaRPr lang="en-US" altLang="en-US" sz="1400" dirty="0">
              <a:solidFill>
                <a:schemeClr val="tx1"/>
              </a:solidFill>
              <a:latin typeface="Spectral"/>
            </a:endParaRPr>
          </a:p>
          <a:p>
            <a:endParaRPr lang="en-US" sz="600" b="1" dirty="0">
              <a:latin typeface="Spectral"/>
            </a:endParaRPr>
          </a:p>
          <a:p>
            <a:r>
              <a:rPr lang="en-US" sz="2000" b="1" dirty="0">
                <a:latin typeface="Spectral"/>
              </a:rPr>
              <a:t>Step 5: Checking for a Non-Existent URL</a:t>
            </a:r>
          </a:p>
          <a:p>
            <a:endParaRPr lang="en-US" sz="100" b="1" dirty="0">
              <a:latin typeface="Spectral"/>
            </a:endParaRPr>
          </a:p>
          <a:p>
            <a:pPr lvl="0" eaLnBrk="0" fontAlgn="base" hangingPunct="0">
              <a:spcBef>
                <a:spcPct val="0"/>
              </a:spcBef>
              <a:spcAft>
                <a:spcPct val="0"/>
              </a:spcAft>
            </a:pPr>
            <a:r>
              <a:rPr lang="en-US" altLang="en-US" sz="1400" dirty="0">
                <a:solidFill>
                  <a:srgbClr val="363737"/>
                </a:solidFill>
                <a:latin typeface="Spectral"/>
              </a:rPr>
              <a:t>Now, let's check if nonexistent.com is in the Bloom Filter.</a:t>
            </a:r>
            <a:endParaRPr lang="en-US" altLang="en-US" sz="14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Hash Function 1</a:t>
            </a:r>
            <a:r>
              <a:rPr lang="en-US" altLang="en-US" sz="1400" dirty="0">
                <a:solidFill>
                  <a:srgbClr val="363737"/>
                </a:solidFill>
                <a:latin typeface="Spectral"/>
              </a:rPr>
              <a:t> generates index 2 for nonexistent.com.</a:t>
            </a: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Hash Function 2</a:t>
            </a:r>
            <a:r>
              <a:rPr lang="en-US" altLang="en-US" sz="1400" dirty="0">
                <a:solidFill>
                  <a:srgbClr val="363737"/>
                </a:solidFill>
                <a:latin typeface="Spectral"/>
              </a:rPr>
              <a:t> generates index 5 for nonexistent.com.</a:t>
            </a:r>
          </a:p>
          <a:p>
            <a:pPr lvl="0" eaLnBrk="0" fontAlgn="base" hangingPunct="0">
              <a:spcBef>
                <a:spcPct val="0"/>
              </a:spcBef>
              <a:spcAft>
                <a:spcPct val="0"/>
              </a:spcAft>
            </a:pPr>
            <a:r>
              <a:rPr lang="en-US" altLang="en-US" sz="1400" dirty="0">
                <a:solidFill>
                  <a:srgbClr val="363737"/>
                </a:solidFill>
                <a:latin typeface="Spectral"/>
              </a:rPr>
              <a:t>Since the bits at indices 2 and 5 are both 0, we can confidently say that nonexistent.com </a:t>
            </a:r>
            <a:r>
              <a:rPr lang="en-US" altLang="en-US" sz="1400" b="1" dirty="0">
                <a:solidFill>
                  <a:srgbClr val="363737"/>
                </a:solidFill>
                <a:latin typeface="Spectral"/>
              </a:rPr>
              <a:t>is not in the set</a:t>
            </a:r>
            <a:r>
              <a:rPr lang="en-US" altLang="en-US" sz="1400" dirty="0">
                <a:solidFill>
                  <a:srgbClr val="363737"/>
                </a:solidFill>
                <a:latin typeface="Spectral"/>
              </a:rPr>
              <a:t>.</a:t>
            </a:r>
            <a:endParaRPr lang="en-US" altLang="en-US" sz="1400" dirty="0">
              <a:solidFill>
                <a:schemeClr val="tx1"/>
              </a:solidFill>
              <a:latin typeface="Spectral"/>
            </a:endParaRPr>
          </a:p>
          <a:p>
            <a:endParaRPr lang="en-US" sz="1400" b="1" dirty="0">
              <a:latin typeface="Spectral"/>
            </a:endParaRPr>
          </a:p>
          <a:p>
            <a:endParaRPr lang="en-US" sz="1400" b="1" dirty="0">
              <a:latin typeface="Spectral"/>
            </a:endParaRPr>
          </a:p>
        </p:txBody>
      </p:sp>
      <p:sp>
        <p:nvSpPr>
          <p:cNvPr id="5" name="Title 4">
            <a:extLst>
              <a:ext uri="{FF2B5EF4-FFF2-40B4-BE49-F238E27FC236}">
                <a16:creationId xmlns:a16="http://schemas.microsoft.com/office/drawing/2014/main" id="{44F2F852-002D-B047-D2EC-70C2A96B48B0}"/>
              </a:ext>
            </a:extLst>
          </p:cNvPr>
          <p:cNvSpPr>
            <a:spLocks noGrp="1"/>
          </p:cNvSpPr>
          <p:nvPr>
            <p:ph type="title"/>
          </p:nvPr>
        </p:nvSpPr>
        <p:spPr>
          <a:xfrm>
            <a:off x="536732" y="251085"/>
            <a:ext cx="10202801" cy="913126"/>
          </a:xfrm>
        </p:spPr>
        <p:txBody>
          <a:bodyPr/>
          <a:lstStyle/>
          <a:p>
            <a:r>
              <a:rPr lang="en-US" dirty="0"/>
              <a:t>Using a Bloom Filter for URL Checking</a:t>
            </a:r>
          </a:p>
        </p:txBody>
      </p:sp>
      <p:cxnSp>
        <p:nvCxnSpPr>
          <p:cNvPr id="4" name="Straight Connector 3">
            <a:extLst>
              <a:ext uri="{FF2B5EF4-FFF2-40B4-BE49-F238E27FC236}">
                <a16:creationId xmlns:a16="http://schemas.microsoft.com/office/drawing/2014/main" id="{8E9C8F62-C2E7-671E-78D7-C9CF1B208C0F}"/>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4556A070-E1FA-7937-6C2E-55A1B60B0D2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079" name="Picture 7">
            <a:extLst>
              <a:ext uri="{FF2B5EF4-FFF2-40B4-BE49-F238E27FC236}">
                <a16:creationId xmlns:a16="http://schemas.microsoft.com/office/drawing/2014/main" id="{8076AF5C-7FE9-9FB9-AD17-65E95FC6AD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6528" y="2896373"/>
            <a:ext cx="5997558" cy="18504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5626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9F5E6BF-64BD-04D7-41A7-311A7301754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4679DAA-3856-2954-E6C4-53FE9633FC3E}"/>
              </a:ext>
            </a:extLst>
          </p:cNvPr>
          <p:cNvPicPr>
            <a:picLocks noChangeAspect="1"/>
          </p:cNvPicPr>
          <p:nvPr/>
        </p:nvPicPr>
        <p:blipFill>
          <a:blip r:embed="rId2"/>
          <a:stretch>
            <a:fillRect/>
          </a:stretch>
        </p:blipFill>
        <p:spPr>
          <a:xfrm>
            <a:off x="6804953" y="77638"/>
            <a:ext cx="5000147" cy="6858000"/>
          </a:xfrm>
          <a:prstGeom prst="rect">
            <a:avLst/>
          </a:prstGeom>
        </p:spPr>
      </p:pic>
      <p:sp>
        <p:nvSpPr>
          <p:cNvPr id="7" name="Slide Number Placeholder 6">
            <a:extLst>
              <a:ext uri="{FF2B5EF4-FFF2-40B4-BE49-F238E27FC236}">
                <a16:creationId xmlns:a16="http://schemas.microsoft.com/office/drawing/2014/main" id="{9CF8C51D-9770-D42F-8B35-1F1F1A7CFE0E}"/>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20" name="Text Placeholder 19">
            <a:extLst>
              <a:ext uri="{FF2B5EF4-FFF2-40B4-BE49-F238E27FC236}">
                <a16:creationId xmlns:a16="http://schemas.microsoft.com/office/drawing/2014/main" id="{6794A739-2FA9-B902-B840-CA6855A3B4E8}"/>
              </a:ext>
            </a:extLst>
          </p:cNvPr>
          <p:cNvSpPr>
            <a:spLocks noGrp="1"/>
          </p:cNvSpPr>
          <p:nvPr>
            <p:ph type="body" sz="quarter" idx="28"/>
          </p:nvPr>
        </p:nvSpPr>
        <p:spPr>
          <a:xfrm>
            <a:off x="625887" y="1164211"/>
            <a:ext cx="5386726" cy="5141733"/>
          </a:xfrm>
        </p:spPr>
        <p:txBody>
          <a:bodyPr/>
          <a:lstStyle/>
          <a:p>
            <a:pPr marL="285750" lvl="0" indent="-285750" eaLnBrk="0" fontAlgn="base" hangingPunct="0">
              <a:spcBef>
                <a:spcPct val="0"/>
              </a:spcBef>
              <a:spcAft>
                <a:spcPct val="0"/>
              </a:spcAft>
              <a:buFont typeface="Wingdings" panose="05000000000000000000" pitchFamily="2" charset="2"/>
              <a:buChar char="§"/>
            </a:pPr>
            <a:endParaRPr lang="en-US" altLang="en-US" sz="14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chemeClr val="tx1"/>
                </a:solidFill>
                <a:latin typeface="Spectral"/>
              </a:rPr>
              <a:t>Key Features:</a:t>
            </a:r>
            <a:endParaRPr lang="en-US" altLang="en-US" sz="1400" dirty="0">
              <a:solidFill>
                <a:schemeClr val="tx1"/>
              </a:solidFill>
              <a:latin typeface="Spectral"/>
            </a:endParaRPr>
          </a:p>
          <a:p>
            <a:pPr lvl="1" eaLnBrk="0" fontAlgn="base" hangingPunct="0">
              <a:lnSpc>
                <a:spcPct val="100000"/>
              </a:lnSpc>
              <a:spcBef>
                <a:spcPct val="0"/>
              </a:spcBef>
              <a:spcAft>
                <a:spcPct val="0"/>
              </a:spcAft>
              <a:buFont typeface="Wingdings" panose="05000000000000000000" pitchFamily="2" charset="2"/>
              <a:buChar char="§"/>
            </a:pPr>
            <a:r>
              <a:rPr lang="en-US" altLang="en-US" sz="1400" dirty="0">
                <a:solidFill>
                  <a:schemeClr val="tx1"/>
                </a:solidFill>
                <a:latin typeface="Spectral"/>
              </a:rPr>
              <a:t>Uses a </a:t>
            </a:r>
            <a:r>
              <a:rPr lang="en-US" altLang="en-US" sz="1400" b="1" dirty="0">
                <a:solidFill>
                  <a:schemeClr val="tx1"/>
                </a:solidFill>
                <a:latin typeface="Spectral"/>
              </a:rPr>
              <a:t>bit array</a:t>
            </a:r>
            <a:r>
              <a:rPr lang="en-US" altLang="en-US" sz="1400" dirty="0">
                <a:solidFill>
                  <a:schemeClr val="tx1"/>
                </a:solidFill>
                <a:latin typeface="Spectral"/>
              </a:rPr>
              <a:t> to store set membership information.</a:t>
            </a:r>
          </a:p>
          <a:p>
            <a:pPr lvl="1" eaLnBrk="0" fontAlgn="base" hangingPunct="0">
              <a:lnSpc>
                <a:spcPct val="100000"/>
              </a:lnSpc>
              <a:spcBef>
                <a:spcPct val="0"/>
              </a:spcBef>
              <a:spcAft>
                <a:spcPct val="0"/>
              </a:spcAft>
              <a:buFont typeface="Wingdings" panose="05000000000000000000" pitchFamily="2" charset="2"/>
              <a:buChar char="§"/>
            </a:pPr>
            <a:r>
              <a:rPr lang="en-US" altLang="en-US" sz="1400" dirty="0">
                <a:solidFill>
                  <a:schemeClr val="tx1"/>
                </a:solidFill>
                <a:latin typeface="Spectral"/>
              </a:rPr>
              <a:t>Employs multiple </a:t>
            </a:r>
            <a:r>
              <a:rPr lang="en-US" altLang="en-US" sz="1400" b="1" dirty="0">
                <a:solidFill>
                  <a:schemeClr val="tx1"/>
                </a:solidFill>
                <a:latin typeface="Spectral"/>
              </a:rPr>
              <a:t>hash functions</a:t>
            </a:r>
            <a:r>
              <a:rPr lang="en-US" altLang="en-US" sz="1400" dirty="0">
                <a:solidFill>
                  <a:schemeClr val="tx1"/>
                </a:solidFill>
                <a:latin typeface="Spectral"/>
              </a:rPr>
              <a:t> to set/check bits.</a:t>
            </a:r>
          </a:p>
          <a:p>
            <a:pPr lvl="1" eaLnBrk="0" fontAlgn="base" hangingPunct="0">
              <a:lnSpc>
                <a:spcPct val="100000"/>
              </a:lnSpc>
              <a:spcBef>
                <a:spcPct val="0"/>
              </a:spcBef>
              <a:spcAft>
                <a:spcPct val="0"/>
              </a:spcAft>
              <a:buFont typeface="Wingdings" panose="05000000000000000000" pitchFamily="2" charset="2"/>
              <a:buChar char="§"/>
            </a:pPr>
            <a:r>
              <a:rPr lang="en-US" altLang="en-US" sz="1400" dirty="0">
                <a:solidFill>
                  <a:schemeClr val="tx1"/>
                </a:solidFill>
                <a:latin typeface="Spectral"/>
              </a:rPr>
              <a:t>Highly efficient in both </a:t>
            </a:r>
            <a:r>
              <a:rPr lang="en-US" altLang="en-US" sz="1400" b="1" dirty="0">
                <a:solidFill>
                  <a:schemeClr val="tx1"/>
                </a:solidFill>
                <a:latin typeface="Spectral"/>
              </a:rPr>
              <a:t>space and time</a:t>
            </a:r>
            <a:r>
              <a:rPr lang="en-US" altLang="en-US" sz="1400" dirty="0">
                <a:solidFill>
                  <a:schemeClr val="tx1"/>
                </a:solidFill>
                <a:latin typeface="Spectral"/>
              </a:rPr>
              <a:t>.</a:t>
            </a:r>
          </a:p>
          <a:p>
            <a:pPr lvl="1" eaLnBrk="0" fontAlgn="base" hangingPunct="0">
              <a:lnSpc>
                <a:spcPct val="100000"/>
              </a:lnSpc>
              <a:spcBef>
                <a:spcPct val="0"/>
              </a:spcBef>
              <a:spcAft>
                <a:spcPct val="0"/>
              </a:spcAft>
              <a:buFont typeface="Wingdings" panose="05000000000000000000" pitchFamily="2" charset="2"/>
              <a:buChar char="§"/>
            </a:pPr>
            <a:endParaRPr lang="en-US" altLang="en-US" sz="14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chemeClr val="tx1"/>
                </a:solidFill>
                <a:latin typeface="Spectral"/>
              </a:rPr>
              <a:t>Implementation Highlights:</a:t>
            </a:r>
            <a:endParaRPr lang="en-US" altLang="en-US" sz="1400" dirty="0">
              <a:solidFill>
                <a:schemeClr val="tx1"/>
              </a:solidFill>
              <a:latin typeface="Spectral"/>
            </a:endParaRPr>
          </a:p>
          <a:p>
            <a:pPr lvl="1" eaLnBrk="0" fontAlgn="base" hangingPunct="0">
              <a:lnSpc>
                <a:spcPct val="100000"/>
              </a:lnSpc>
              <a:spcBef>
                <a:spcPct val="0"/>
              </a:spcBef>
              <a:spcAft>
                <a:spcPct val="0"/>
              </a:spcAft>
              <a:buFont typeface="Wingdings" panose="05000000000000000000" pitchFamily="2" charset="2"/>
              <a:buChar char="§"/>
            </a:pPr>
            <a:r>
              <a:rPr lang="en-US" altLang="en-US" sz="1400" dirty="0">
                <a:solidFill>
                  <a:schemeClr val="tx1"/>
                </a:solidFill>
                <a:latin typeface="Spectral"/>
              </a:rPr>
              <a:t>Implemented using native Python structures: list and </a:t>
            </a:r>
            <a:r>
              <a:rPr lang="en-US" altLang="en-US" sz="1400" dirty="0" err="1">
                <a:solidFill>
                  <a:schemeClr val="tx1"/>
                </a:solidFill>
                <a:latin typeface="Spectral"/>
              </a:rPr>
              <a:t>hashlib</a:t>
            </a:r>
            <a:r>
              <a:rPr lang="en-US" altLang="en-US" sz="1400" dirty="0">
                <a:solidFill>
                  <a:schemeClr val="tx1"/>
                </a:solidFill>
                <a:latin typeface="Spectral"/>
              </a:rPr>
              <a:t>.</a:t>
            </a:r>
          </a:p>
          <a:p>
            <a:pPr lvl="1" eaLnBrk="0" fontAlgn="base" hangingPunct="0">
              <a:lnSpc>
                <a:spcPct val="100000"/>
              </a:lnSpc>
              <a:spcBef>
                <a:spcPct val="0"/>
              </a:spcBef>
              <a:spcAft>
                <a:spcPct val="0"/>
              </a:spcAft>
              <a:buFont typeface="Wingdings" panose="05000000000000000000" pitchFamily="2" charset="2"/>
              <a:buChar char="§"/>
            </a:pPr>
            <a:r>
              <a:rPr lang="en-US" altLang="en-US" sz="1400" dirty="0">
                <a:solidFill>
                  <a:schemeClr val="tx1"/>
                </a:solidFill>
                <a:latin typeface="Spectral"/>
              </a:rPr>
              <a:t>Customizable via multiple hash functions (MD5, SHA1, SHA256).</a:t>
            </a:r>
          </a:p>
          <a:p>
            <a:pPr lvl="1" eaLnBrk="0" fontAlgn="base" hangingPunct="0">
              <a:lnSpc>
                <a:spcPct val="100000"/>
              </a:lnSpc>
              <a:spcBef>
                <a:spcPct val="0"/>
              </a:spcBef>
              <a:spcAft>
                <a:spcPct val="0"/>
              </a:spcAft>
              <a:buFont typeface="Wingdings" panose="05000000000000000000" pitchFamily="2" charset="2"/>
              <a:buChar char="§"/>
            </a:pPr>
            <a:r>
              <a:rPr lang="en-US" altLang="en-US" sz="1400" dirty="0">
                <a:solidFill>
                  <a:schemeClr val="tx1"/>
                </a:solidFill>
                <a:latin typeface="Spectral"/>
              </a:rPr>
              <a:t>add(item) sets corresponding bits for the item.</a:t>
            </a:r>
          </a:p>
          <a:p>
            <a:pPr lvl="1" eaLnBrk="0" fontAlgn="base" hangingPunct="0">
              <a:lnSpc>
                <a:spcPct val="100000"/>
              </a:lnSpc>
              <a:spcBef>
                <a:spcPct val="0"/>
              </a:spcBef>
              <a:spcAft>
                <a:spcPct val="0"/>
              </a:spcAft>
              <a:buFont typeface="Wingdings" panose="05000000000000000000" pitchFamily="2" charset="2"/>
              <a:buChar char="§"/>
            </a:pPr>
            <a:r>
              <a:rPr lang="en-US" altLang="en-US" sz="1400" dirty="0" err="1">
                <a:solidFill>
                  <a:schemeClr val="tx1"/>
                </a:solidFill>
                <a:latin typeface="Spectral"/>
              </a:rPr>
              <a:t>might_contain</a:t>
            </a:r>
            <a:r>
              <a:rPr lang="en-US" altLang="en-US" sz="1400" dirty="0">
                <a:solidFill>
                  <a:schemeClr val="tx1"/>
                </a:solidFill>
                <a:latin typeface="Spectral"/>
              </a:rPr>
              <a:t>(item) checks if all bits for the item are set.</a:t>
            </a:r>
          </a:p>
          <a:p>
            <a:pPr lvl="1" eaLnBrk="0" fontAlgn="base" hangingPunct="0">
              <a:lnSpc>
                <a:spcPct val="100000"/>
              </a:lnSpc>
              <a:spcBef>
                <a:spcPct val="0"/>
              </a:spcBef>
              <a:spcAft>
                <a:spcPct val="0"/>
              </a:spcAft>
              <a:buFont typeface="Wingdings" panose="05000000000000000000" pitchFamily="2" charset="2"/>
              <a:buChar char="§"/>
            </a:pPr>
            <a:endParaRPr lang="en-US" altLang="en-US" sz="14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chemeClr val="tx1"/>
                </a:solidFill>
                <a:latin typeface="Spectral"/>
              </a:rPr>
              <a:t>Trade-Off:</a:t>
            </a:r>
            <a:endParaRPr lang="en-US" altLang="en-US" sz="1400" dirty="0">
              <a:solidFill>
                <a:schemeClr val="tx1"/>
              </a:solidFill>
              <a:latin typeface="Spectral"/>
            </a:endParaRPr>
          </a:p>
          <a:p>
            <a:pPr lvl="1" eaLnBrk="0" fontAlgn="base" hangingPunct="0">
              <a:lnSpc>
                <a:spcPct val="100000"/>
              </a:lnSpc>
              <a:spcBef>
                <a:spcPct val="0"/>
              </a:spcBef>
              <a:spcAft>
                <a:spcPct val="0"/>
              </a:spcAft>
              <a:buFont typeface="Wingdings" panose="05000000000000000000" pitchFamily="2" charset="2"/>
              <a:buChar char="§"/>
            </a:pPr>
            <a:r>
              <a:rPr lang="en-US" altLang="en-US" sz="1400" b="1" dirty="0">
                <a:solidFill>
                  <a:schemeClr val="tx1"/>
                </a:solidFill>
                <a:latin typeface="Spectral"/>
              </a:rPr>
              <a:t>False positives</a:t>
            </a:r>
            <a:r>
              <a:rPr lang="en-US" altLang="en-US" sz="1400" dirty="0">
                <a:solidFill>
                  <a:schemeClr val="tx1"/>
                </a:solidFill>
                <a:latin typeface="Spectral"/>
              </a:rPr>
              <a:t> are possible: an item </a:t>
            </a:r>
            <a:r>
              <a:rPr lang="en-US" altLang="en-US" sz="1400" i="1" dirty="0">
                <a:solidFill>
                  <a:schemeClr val="tx1"/>
                </a:solidFill>
                <a:latin typeface="Spectral"/>
              </a:rPr>
              <a:t>may</a:t>
            </a:r>
            <a:r>
              <a:rPr lang="en-US" altLang="en-US" sz="1400" dirty="0">
                <a:solidFill>
                  <a:schemeClr val="tx1"/>
                </a:solidFill>
                <a:latin typeface="Spectral"/>
              </a:rPr>
              <a:t> appear to be present even if it’s not.</a:t>
            </a:r>
          </a:p>
          <a:p>
            <a:pPr lvl="1" eaLnBrk="0" fontAlgn="base" hangingPunct="0">
              <a:lnSpc>
                <a:spcPct val="100000"/>
              </a:lnSpc>
              <a:spcBef>
                <a:spcPct val="0"/>
              </a:spcBef>
              <a:spcAft>
                <a:spcPct val="0"/>
              </a:spcAft>
              <a:buFont typeface="Wingdings" panose="05000000000000000000" pitchFamily="2" charset="2"/>
              <a:buChar char="§"/>
            </a:pPr>
            <a:r>
              <a:rPr lang="en-US" altLang="en-US" sz="1400" dirty="0">
                <a:solidFill>
                  <a:schemeClr val="tx1"/>
                </a:solidFill>
                <a:latin typeface="Spectral"/>
              </a:rPr>
              <a:t>No false negatives: if it returns False, the item is </a:t>
            </a:r>
            <a:r>
              <a:rPr lang="en-US" altLang="en-US" sz="1400" i="1" dirty="0">
                <a:solidFill>
                  <a:schemeClr val="tx1"/>
                </a:solidFill>
                <a:latin typeface="Spectral"/>
              </a:rPr>
              <a:t>definitely</a:t>
            </a:r>
            <a:r>
              <a:rPr lang="en-US" altLang="en-US" sz="1400" dirty="0">
                <a:solidFill>
                  <a:schemeClr val="tx1"/>
                </a:solidFill>
                <a:latin typeface="Spectral"/>
              </a:rPr>
              <a:t> not in the set.</a:t>
            </a:r>
          </a:p>
          <a:p>
            <a:pPr lvl="1" eaLnBrk="0" fontAlgn="base" hangingPunct="0">
              <a:lnSpc>
                <a:spcPct val="100000"/>
              </a:lnSpc>
              <a:spcBef>
                <a:spcPct val="0"/>
              </a:spcBef>
              <a:spcAft>
                <a:spcPct val="0"/>
              </a:spcAft>
              <a:buFont typeface="Wingdings" panose="05000000000000000000" pitchFamily="2" charset="2"/>
              <a:buChar char="§"/>
            </a:pPr>
            <a:endParaRPr lang="en-US" altLang="en-US" sz="14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chemeClr val="tx1"/>
                </a:solidFill>
                <a:latin typeface="Spectral"/>
              </a:rPr>
              <a:t>Use Cases:</a:t>
            </a:r>
            <a:endParaRPr lang="en-US" altLang="en-US" sz="1400" dirty="0">
              <a:solidFill>
                <a:schemeClr val="tx1"/>
              </a:solidFill>
              <a:latin typeface="Spectral"/>
            </a:endParaRPr>
          </a:p>
          <a:p>
            <a:pPr lvl="1" eaLnBrk="0" fontAlgn="base" hangingPunct="0">
              <a:lnSpc>
                <a:spcPct val="100000"/>
              </a:lnSpc>
              <a:spcBef>
                <a:spcPct val="0"/>
              </a:spcBef>
              <a:spcAft>
                <a:spcPct val="0"/>
              </a:spcAft>
              <a:buFont typeface="Wingdings" panose="05000000000000000000" pitchFamily="2" charset="2"/>
              <a:buChar char="§"/>
            </a:pPr>
            <a:r>
              <a:rPr lang="en-US" altLang="en-US" sz="1400" dirty="0">
                <a:solidFill>
                  <a:schemeClr val="tx1"/>
                </a:solidFill>
                <a:latin typeface="Spectral"/>
              </a:rPr>
              <a:t>Caches, databases, network security, spell checkers, blockchain, and more.</a:t>
            </a:r>
          </a:p>
          <a:p>
            <a:pPr marL="285750" lvl="0" indent="-285750" eaLnBrk="0" fontAlgn="base" hangingPunct="0">
              <a:spcBef>
                <a:spcPct val="0"/>
              </a:spcBef>
              <a:spcAft>
                <a:spcPct val="0"/>
              </a:spcAft>
              <a:buFont typeface="Wingdings" panose="05000000000000000000" pitchFamily="2" charset="2"/>
              <a:buChar char="§"/>
            </a:pPr>
            <a:endParaRPr lang="en-US" altLang="en-US" sz="1400" dirty="0">
              <a:solidFill>
                <a:schemeClr val="tx1"/>
              </a:solidFill>
              <a:latin typeface="Spectral"/>
            </a:endParaRPr>
          </a:p>
        </p:txBody>
      </p:sp>
      <p:sp>
        <p:nvSpPr>
          <p:cNvPr id="5" name="Title 4">
            <a:extLst>
              <a:ext uri="{FF2B5EF4-FFF2-40B4-BE49-F238E27FC236}">
                <a16:creationId xmlns:a16="http://schemas.microsoft.com/office/drawing/2014/main" id="{0452C00C-180D-73DB-56F9-0D473BF4C13A}"/>
              </a:ext>
            </a:extLst>
          </p:cNvPr>
          <p:cNvSpPr>
            <a:spLocks noGrp="1"/>
          </p:cNvSpPr>
          <p:nvPr>
            <p:ph type="title"/>
          </p:nvPr>
        </p:nvSpPr>
        <p:spPr>
          <a:xfrm>
            <a:off x="536732" y="251085"/>
            <a:ext cx="10202801" cy="913126"/>
          </a:xfrm>
        </p:spPr>
        <p:txBody>
          <a:bodyPr/>
          <a:lstStyle/>
          <a:p>
            <a:r>
              <a:rPr lang="en-US" dirty="0"/>
              <a:t>Bloom Filter Python Code</a:t>
            </a:r>
          </a:p>
        </p:txBody>
      </p:sp>
      <p:cxnSp>
        <p:nvCxnSpPr>
          <p:cNvPr id="4" name="Straight Connector 3">
            <a:extLst>
              <a:ext uri="{FF2B5EF4-FFF2-40B4-BE49-F238E27FC236}">
                <a16:creationId xmlns:a16="http://schemas.microsoft.com/office/drawing/2014/main" id="{AA14156E-6DA4-F1F0-CF32-8F4DDBAD8DB7}"/>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6866D826-7450-4E16-96BA-212E82DAD3E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3164632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FABD9E0-6C23-E280-0033-619208D6D3D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C9F5C30-3C48-B3A8-D6CD-CA7E4657121F}"/>
              </a:ext>
            </a:extLst>
          </p:cNvPr>
          <p:cNvSpPr>
            <a:spLocks noGrp="1"/>
          </p:cNvSpPr>
          <p:nvPr>
            <p:ph type="sldNum" sz="quarter" idx="53"/>
          </p:nvPr>
        </p:nvSpPr>
        <p:spPr/>
        <p:txBody>
          <a:bodyPr/>
          <a:lstStyle/>
          <a:p>
            <a:fld id="{47FEACEE-25B4-4A2D-B147-27296E36371D}" type="slidenum">
              <a:rPr lang="en-US" altLang="zh-CN" smtClean="0"/>
              <a:pPr/>
              <a:t>7</a:t>
            </a:fld>
            <a:endParaRPr lang="en-US" altLang="zh-CN" dirty="0"/>
          </a:p>
        </p:txBody>
      </p:sp>
      <p:sp>
        <p:nvSpPr>
          <p:cNvPr id="20" name="Text Placeholder 19">
            <a:extLst>
              <a:ext uri="{FF2B5EF4-FFF2-40B4-BE49-F238E27FC236}">
                <a16:creationId xmlns:a16="http://schemas.microsoft.com/office/drawing/2014/main" id="{93C2EDFC-71BA-02D9-F595-2C82F8E9D992}"/>
              </a:ext>
            </a:extLst>
          </p:cNvPr>
          <p:cNvSpPr>
            <a:spLocks noGrp="1"/>
          </p:cNvSpPr>
          <p:nvPr>
            <p:ph type="body" sz="quarter" idx="28"/>
          </p:nvPr>
        </p:nvSpPr>
        <p:spPr>
          <a:xfrm>
            <a:off x="536731" y="1276202"/>
            <a:ext cx="11583381" cy="5330713"/>
          </a:xfrm>
        </p:spPr>
        <p:txBody>
          <a:bodyPr/>
          <a:lstStyle/>
          <a:p>
            <a:r>
              <a:rPr lang="en-IN" sz="1600" b="1" dirty="0">
                <a:latin typeface="Spectral"/>
              </a:rPr>
              <a:t>1. Web Caching</a:t>
            </a:r>
          </a:p>
          <a:p>
            <a:r>
              <a:rPr lang="en-US" sz="1400" dirty="0">
                <a:latin typeface="Spectral"/>
              </a:rPr>
              <a:t>A Bloom Filter can be used to quickly check if a URL might be in the cache. When a request arrives, the Bloom Filter is checked first. If the Bloom Filter indicates the URL is “probably in the cache,” a cache lookup is performed.</a:t>
            </a:r>
          </a:p>
          <a:p>
            <a:endParaRPr lang="en-US" sz="100" b="1" dirty="0">
              <a:latin typeface="Spectral"/>
            </a:endParaRPr>
          </a:p>
          <a:p>
            <a:r>
              <a:rPr lang="en-IN" sz="1600" b="1" dirty="0">
                <a:latin typeface="Spectral"/>
              </a:rPr>
              <a:t>2. </a:t>
            </a:r>
            <a:r>
              <a:rPr lang="en-US" sz="1600" b="1" dirty="0">
                <a:latin typeface="Spectral"/>
              </a:rPr>
              <a:t>Spam Filtering in Email Systems</a:t>
            </a:r>
            <a:endParaRPr lang="en-IN" sz="1600" b="1" dirty="0">
              <a:latin typeface="Spectral"/>
            </a:endParaRPr>
          </a:p>
          <a:p>
            <a:r>
              <a:rPr lang="en-US" sz="1400" dirty="0">
                <a:latin typeface="Spectral"/>
              </a:rPr>
              <a:t>A Bloom Filter can store hashes of known spam email addresses. When a new email arrives, the Bloom Filter checks if the sender's address might be in the spam list.</a:t>
            </a:r>
          </a:p>
          <a:p>
            <a:endParaRPr lang="en-US" sz="100" dirty="0">
              <a:latin typeface="Spectral"/>
            </a:endParaRPr>
          </a:p>
          <a:p>
            <a:r>
              <a:rPr lang="en-US" sz="1600" b="1" dirty="0">
                <a:latin typeface="Spectral"/>
              </a:rPr>
              <a:t>3. Limited to Set Membership Queries</a:t>
            </a:r>
          </a:p>
          <a:p>
            <a:r>
              <a:rPr lang="en-US" sz="1400" dirty="0">
                <a:latin typeface="Spectral"/>
              </a:rPr>
              <a:t>Many databases, such as </a:t>
            </a:r>
            <a:r>
              <a:rPr lang="en-US" sz="1400" b="1" dirty="0">
                <a:latin typeface="Spectral"/>
              </a:rPr>
              <a:t>Cassandra</a:t>
            </a:r>
            <a:r>
              <a:rPr lang="en-US" sz="1400" dirty="0">
                <a:latin typeface="Spectral"/>
              </a:rPr>
              <a:t>, </a:t>
            </a:r>
            <a:r>
              <a:rPr lang="en-US" sz="1400" b="1" dirty="0">
                <a:latin typeface="Spectral"/>
              </a:rPr>
              <a:t>HBase</a:t>
            </a:r>
            <a:r>
              <a:rPr lang="en-US" sz="1400" dirty="0">
                <a:latin typeface="Spectral"/>
              </a:rPr>
              <a:t>, and </a:t>
            </a:r>
            <a:r>
              <a:rPr lang="en-US" sz="1400" b="1" dirty="0">
                <a:latin typeface="Spectral"/>
              </a:rPr>
              <a:t>Redis</a:t>
            </a:r>
            <a:r>
              <a:rPr lang="en-US" sz="1400" dirty="0">
                <a:latin typeface="Spectral"/>
              </a:rPr>
              <a:t>, use Bloom Filters to avoid unnecessary disk lookups for non-existent keys. The Bloom Filter quickly checks if a key might be present. If the Bloom Filter indicates “not present,” it can skip the database lookup.</a:t>
            </a:r>
          </a:p>
          <a:p>
            <a:endParaRPr lang="en-US" sz="100" dirty="0">
              <a:latin typeface="Spectral"/>
            </a:endParaRPr>
          </a:p>
          <a:p>
            <a:r>
              <a:rPr lang="en-US" sz="1600" b="1" dirty="0">
                <a:latin typeface="Spectral"/>
              </a:rPr>
              <a:t>4. </a:t>
            </a:r>
            <a:r>
              <a:rPr lang="en-IN" sz="1600" b="1" dirty="0">
                <a:latin typeface="Spectral"/>
              </a:rPr>
              <a:t>Content Recommendation Systems</a:t>
            </a:r>
          </a:p>
          <a:p>
            <a:r>
              <a:rPr lang="en-US" sz="1400" dirty="0">
                <a:latin typeface="Spectral"/>
              </a:rPr>
              <a:t>A Bloom Filter can track the content each user has previously watched or interacted with. When generating new recommendations, the Bloom Filter quickly checks if an item might already have been consumed.</a:t>
            </a:r>
          </a:p>
          <a:p>
            <a:endParaRPr lang="en-US" sz="100" b="1" dirty="0">
              <a:latin typeface="Spectral"/>
            </a:endParaRPr>
          </a:p>
          <a:p>
            <a:r>
              <a:rPr lang="en-US" sz="1600" b="1" dirty="0">
                <a:latin typeface="Spectral"/>
              </a:rPr>
              <a:t>5. </a:t>
            </a:r>
            <a:r>
              <a:rPr lang="en-IN" sz="1600" b="1" dirty="0">
                <a:latin typeface="Spectral"/>
              </a:rPr>
              <a:t>Social Network Friend Recommendations</a:t>
            </a:r>
          </a:p>
          <a:p>
            <a:r>
              <a:rPr lang="en-US" sz="1400" dirty="0">
                <a:latin typeface="Spectral"/>
              </a:rPr>
              <a:t>A Bloom Filter is used to store the list of each user’s existing connections. Before suggesting new friends, the Bloom Filter can be checked to ensure the user isn’t already connected with them.</a:t>
            </a:r>
            <a:endParaRPr lang="en-IN" sz="1400" b="1" dirty="0">
              <a:latin typeface="Spectral"/>
            </a:endParaRPr>
          </a:p>
        </p:txBody>
      </p:sp>
      <p:sp>
        <p:nvSpPr>
          <p:cNvPr id="5" name="Title 4">
            <a:extLst>
              <a:ext uri="{FF2B5EF4-FFF2-40B4-BE49-F238E27FC236}">
                <a16:creationId xmlns:a16="http://schemas.microsoft.com/office/drawing/2014/main" id="{D7C1132E-45CA-F4FC-CF35-27A891469B28}"/>
              </a:ext>
            </a:extLst>
          </p:cNvPr>
          <p:cNvSpPr>
            <a:spLocks noGrp="1"/>
          </p:cNvSpPr>
          <p:nvPr>
            <p:ph type="title"/>
          </p:nvPr>
        </p:nvSpPr>
        <p:spPr>
          <a:xfrm>
            <a:off x="536732" y="251085"/>
            <a:ext cx="10202801" cy="913126"/>
          </a:xfrm>
        </p:spPr>
        <p:txBody>
          <a:bodyPr/>
          <a:lstStyle/>
          <a:p>
            <a:r>
              <a:rPr lang="en-US" dirty="0"/>
              <a:t>Real-World Applications of Bloom Filters</a:t>
            </a:r>
          </a:p>
        </p:txBody>
      </p:sp>
      <p:sp>
        <p:nvSpPr>
          <p:cNvPr id="6" name="Freeform: Shape 5">
            <a:extLst>
              <a:ext uri="{FF2B5EF4-FFF2-40B4-BE49-F238E27FC236}">
                <a16:creationId xmlns:a16="http://schemas.microsoft.com/office/drawing/2014/main" id="{DAFB6253-2C06-1C47-2349-052A2E220863}"/>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15485409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DF33BB1-87E0-E12D-863F-67BAFE82AB00}"/>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DE7C5EDF-B23D-E797-4113-5F73547CF9C5}"/>
              </a:ext>
            </a:extLst>
          </p:cNvPr>
          <p:cNvSpPr>
            <a:spLocks noGrp="1"/>
          </p:cNvSpPr>
          <p:nvPr>
            <p:ph type="sldNum" sz="quarter" idx="53"/>
          </p:nvPr>
        </p:nvSpPr>
        <p:spPr/>
        <p:txBody>
          <a:bodyPr/>
          <a:lstStyle/>
          <a:p>
            <a:fld id="{47FEACEE-25B4-4A2D-B147-27296E36371D}" type="slidenum">
              <a:rPr lang="en-US" altLang="zh-CN" smtClean="0"/>
              <a:pPr/>
              <a:t>8</a:t>
            </a:fld>
            <a:endParaRPr lang="en-US" altLang="zh-CN" dirty="0"/>
          </a:p>
        </p:txBody>
      </p:sp>
      <p:sp>
        <p:nvSpPr>
          <p:cNvPr id="20" name="Text Placeholder 19">
            <a:extLst>
              <a:ext uri="{FF2B5EF4-FFF2-40B4-BE49-F238E27FC236}">
                <a16:creationId xmlns:a16="http://schemas.microsoft.com/office/drawing/2014/main" id="{9D3928DF-3025-4500-2257-E4D39BC7C824}"/>
              </a:ext>
            </a:extLst>
          </p:cNvPr>
          <p:cNvSpPr>
            <a:spLocks noGrp="1"/>
          </p:cNvSpPr>
          <p:nvPr>
            <p:ph type="body" sz="quarter" idx="28"/>
          </p:nvPr>
        </p:nvSpPr>
        <p:spPr>
          <a:xfrm>
            <a:off x="536733" y="1164211"/>
            <a:ext cx="11229697" cy="5607525"/>
          </a:xfrm>
        </p:spPr>
        <p:txBody>
          <a:bodyPr/>
          <a:lstStyle/>
          <a:p>
            <a:r>
              <a:rPr lang="en-IN" sz="1400" b="1" dirty="0">
                <a:latin typeface="Spectral"/>
              </a:rPr>
              <a:t>1. False Positives</a:t>
            </a:r>
          </a:p>
          <a:p>
            <a:r>
              <a:rPr lang="en-US" sz="1400" dirty="0">
                <a:latin typeface="Spectral"/>
              </a:rPr>
              <a:t>Bloom Filters can produce false positives, meaning they may incorrectly indicate that an element is present in the set when it is not.</a:t>
            </a:r>
          </a:p>
          <a:p>
            <a:endParaRPr lang="en-US" sz="100" b="1" dirty="0">
              <a:latin typeface="Spectral"/>
            </a:endParaRPr>
          </a:p>
          <a:p>
            <a:r>
              <a:rPr lang="en-IN" sz="1400" b="1" dirty="0">
                <a:latin typeface="Spectral"/>
              </a:rPr>
              <a:t>2. No Support for Deletions</a:t>
            </a:r>
          </a:p>
          <a:p>
            <a:r>
              <a:rPr lang="en-US" sz="1400" dirty="0">
                <a:latin typeface="Spectral"/>
              </a:rPr>
              <a:t>Standard Bloom Filters do not support element deletions. Once a bit is set to 1 by adding an element, it cannot be unset because other elements may also rely on that bit.</a:t>
            </a:r>
          </a:p>
          <a:p>
            <a:endParaRPr lang="en-IN" sz="100" b="1" dirty="0">
              <a:latin typeface="Spectral"/>
            </a:endParaRPr>
          </a:p>
          <a:p>
            <a:r>
              <a:rPr lang="en-US" sz="1400" b="1" dirty="0">
                <a:latin typeface="Spectral"/>
              </a:rPr>
              <a:t>3. Limited to Set Membership Queries</a:t>
            </a:r>
          </a:p>
          <a:p>
            <a:r>
              <a:rPr lang="en-US" sz="1400" dirty="0">
                <a:latin typeface="Spectral"/>
              </a:rPr>
              <a:t>Bloom Filters are specifically designed to answer set membership queries. They do not provide information about the actual elements in the set, nor do they support complex queries or operations beyond basic membership checks.</a:t>
            </a:r>
          </a:p>
          <a:p>
            <a:endParaRPr lang="en-US" sz="100" dirty="0">
              <a:latin typeface="Spectral"/>
            </a:endParaRPr>
          </a:p>
          <a:p>
            <a:r>
              <a:rPr lang="en-US" sz="1400" b="1" dirty="0">
                <a:latin typeface="Spectral"/>
              </a:rPr>
              <a:t>4. Not Suitable for Exact Set Membership</a:t>
            </a:r>
          </a:p>
          <a:p>
            <a:r>
              <a:rPr lang="en-US" sz="1400" dirty="0">
                <a:latin typeface="Spectral"/>
              </a:rPr>
              <a:t>Bloom Filters are probabilistic, meaning they cannot provide a definite “yes” answer (only a “probably yes” or “definitely no”).</a:t>
            </a:r>
          </a:p>
          <a:p>
            <a:endParaRPr lang="en-US" sz="100" b="1" dirty="0">
              <a:latin typeface="Spectral"/>
            </a:endParaRPr>
          </a:p>
          <a:p>
            <a:r>
              <a:rPr lang="en-US" sz="1400" b="1" dirty="0">
                <a:latin typeface="Spectral"/>
              </a:rPr>
              <a:t>5. Vulnerable to Hash Collisions</a:t>
            </a:r>
          </a:p>
          <a:p>
            <a:r>
              <a:rPr lang="en-US" sz="1400" dirty="0">
                <a:latin typeface="Spectral"/>
              </a:rPr>
              <a:t>Hash collisions are more likely as the number of elements in the Bloom Filter grows. Multiple elements can end up setting or relying on the same bits, increasing false positives.</a:t>
            </a:r>
          </a:p>
          <a:p>
            <a:endParaRPr lang="en-US" sz="100" b="1" dirty="0">
              <a:latin typeface="Spectral"/>
            </a:endParaRPr>
          </a:p>
          <a:p>
            <a:endParaRPr lang="en-US" sz="100" b="1" dirty="0">
              <a:latin typeface="Spectral"/>
            </a:endParaRPr>
          </a:p>
          <a:p>
            <a:r>
              <a:rPr lang="en-US" sz="1400" dirty="0">
                <a:latin typeface="Spectral"/>
              </a:rPr>
              <a:t>To summarize, bloom filters are a powerful tool for space-efficient set membership testing, with a wide range of applications. While they may not be suitable for all applications due to the possibility of false positives, they shine in scenarios where space is at a premium and a small error rate is acceptable.</a:t>
            </a:r>
            <a:endParaRPr lang="en-IN" sz="1400" b="1" dirty="0">
              <a:latin typeface="Spectral"/>
            </a:endParaRPr>
          </a:p>
        </p:txBody>
      </p:sp>
      <p:sp>
        <p:nvSpPr>
          <p:cNvPr id="5" name="Title 4">
            <a:extLst>
              <a:ext uri="{FF2B5EF4-FFF2-40B4-BE49-F238E27FC236}">
                <a16:creationId xmlns:a16="http://schemas.microsoft.com/office/drawing/2014/main" id="{89574941-C166-4249-DFF2-C799CA06423C}"/>
              </a:ext>
            </a:extLst>
          </p:cNvPr>
          <p:cNvSpPr>
            <a:spLocks noGrp="1"/>
          </p:cNvSpPr>
          <p:nvPr>
            <p:ph type="title"/>
          </p:nvPr>
        </p:nvSpPr>
        <p:spPr>
          <a:xfrm>
            <a:off x="536732" y="251085"/>
            <a:ext cx="10202801" cy="913126"/>
          </a:xfrm>
        </p:spPr>
        <p:txBody>
          <a:bodyPr/>
          <a:lstStyle/>
          <a:p>
            <a:r>
              <a:rPr lang="en-IN" dirty="0"/>
              <a:t>Limitations of Bloom Filters</a:t>
            </a:r>
          </a:p>
        </p:txBody>
      </p:sp>
      <p:sp>
        <p:nvSpPr>
          <p:cNvPr id="6" name="Freeform: Shape 5">
            <a:extLst>
              <a:ext uri="{FF2B5EF4-FFF2-40B4-BE49-F238E27FC236}">
                <a16:creationId xmlns:a16="http://schemas.microsoft.com/office/drawing/2014/main" id="{05713890-F0FB-0F0C-73E8-68D565DE8260}"/>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2965729104"/>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3352</TotalTime>
  <Words>1441</Words>
  <Application>Microsoft Office PowerPoint</Application>
  <PresentationFormat>Widescreen</PresentationFormat>
  <Paragraphs>129</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DengXian</vt:lpstr>
      <vt:lpstr>Abadi</vt:lpstr>
      <vt:lpstr>Arial</vt:lpstr>
      <vt:lpstr>Calibri</vt:lpstr>
      <vt:lpstr>Posterama Text Black</vt:lpstr>
      <vt:lpstr>Posterama Text SemiBold</vt:lpstr>
      <vt:lpstr>Spectral</vt:lpstr>
      <vt:lpstr>Wingdings</vt:lpstr>
      <vt:lpstr>Office 主题​​</vt:lpstr>
      <vt:lpstr>What are Bloom Filters ?</vt:lpstr>
      <vt:lpstr>What is a Bloom Filter?</vt:lpstr>
      <vt:lpstr>How Does a Bloom Filter Work?</vt:lpstr>
      <vt:lpstr>Using a Bloom Filter for URL Checking</vt:lpstr>
      <vt:lpstr>Using a Bloom Filter for URL Checking</vt:lpstr>
      <vt:lpstr>Bloom Filter Python Code</vt:lpstr>
      <vt:lpstr>Real-World Applications of Bloom Filters</vt:lpstr>
      <vt:lpstr>Limitations of Bloom Filters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316</cp:revision>
  <dcterms:created xsi:type="dcterms:W3CDTF">2024-08-09T17:51:35Z</dcterms:created>
  <dcterms:modified xsi:type="dcterms:W3CDTF">2025-07-16T20:49:48Z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